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E7D9342-B9D9-4CFC-B347-B8376638DAF8}" type="datetimeFigureOut">
              <a:rPr lang="sr-Latn-CS" smtClean="0"/>
              <a:pPr/>
              <a:t>2.3.2023.</a:t>
            </a:fld>
            <a:endParaRPr lang="hr-HR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2.3.2023.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2.3.2023.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2.3.2023.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7D9342-B9D9-4CFC-B347-B8376638DAF8}" type="datetimeFigureOut">
              <a:rPr lang="sr-Latn-CS" smtClean="0"/>
              <a:pPr/>
              <a:t>2.3.2023.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2.3.2023.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2.3.2023.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2.3.2023.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E7D9342-B9D9-4CFC-B347-B8376638DAF8}" type="datetimeFigureOut">
              <a:rPr lang="sr-Latn-CS" smtClean="0"/>
              <a:pPr/>
              <a:t>2.3.2023.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2.3.2023.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7D9342-B9D9-4CFC-B347-B8376638DAF8}" type="datetimeFigureOut">
              <a:rPr lang="sr-Latn-CS" smtClean="0"/>
              <a:pPr/>
              <a:t>2.3.2023.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E7D9342-B9D9-4CFC-B347-B8376638DAF8}" type="datetimeFigureOut">
              <a:rPr lang="sr-Latn-CS" smtClean="0"/>
              <a:pPr/>
              <a:t>2.3.2023.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F90382D-0FCB-4E59-8000-1C49022E7A7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Ušljivost</a:t>
            </a:r>
            <a:endParaRPr lang="hr-HR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743200" y="4786322"/>
            <a:ext cx="6400800" cy="1752600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NZZJZ </a:t>
            </a:r>
            <a:r>
              <a:rPr lang="hr-HR" dirty="0" err="1" smtClean="0"/>
              <a:t>Dr</a:t>
            </a:r>
            <a:r>
              <a:rPr lang="hr-HR" dirty="0" smtClean="0"/>
              <a:t> Andrija Štampar</a:t>
            </a:r>
          </a:p>
          <a:p>
            <a:r>
              <a:rPr lang="hr-HR" dirty="0" smtClean="0"/>
              <a:t>Služba za školsku i adolescentnu medicinu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pediculosis-capitis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7572428" cy="628654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Ušljivost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Izvor: ušljiv čovjek (vlasi), posteljina</a:t>
            </a:r>
            <a:r>
              <a:rPr lang="hr-HR" dirty="0" smtClean="0"/>
              <a:t>, namještaj, </a:t>
            </a:r>
            <a:r>
              <a:rPr lang="hr-HR" dirty="0"/>
              <a:t>pokrivala za glavu</a:t>
            </a:r>
          </a:p>
          <a:p>
            <a:r>
              <a:rPr lang="hr-HR" dirty="0"/>
              <a:t>Prenošenje: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-direktno (naslanjanjem, grljenjem) </a:t>
            </a:r>
          </a:p>
          <a:p>
            <a:pPr marL="0" indent="0">
              <a:buNone/>
            </a:pPr>
            <a:r>
              <a:rPr lang="hr-HR" dirty="0" smtClean="0"/>
              <a:t>     -indirektno </a:t>
            </a:r>
            <a:r>
              <a:rPr lang="hr-HR" dirty="0"/>
              <a:t>(češalj, pokrivala za </a:t>
            </a:r>
            <a:r>
              <a:rPr lang="hr-HR" dirty="0" smtClean="0"/>
              <a:t>glavu, roba, posteljina)</a:t>
            </a:r>
            <a:endParaRPr lang="hr-HR" dirty="0"/>
          </a:p>
          <a:p>
            <a:r>
              <a:rPr lang="hr-HR" b="1" dirty="0"/>
              <a:t>Vrijeme zaraznosti: dokle god postoje uši, larve ili gnjide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Ušljivost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Na ušljivost glave ukazuje uporan svrbež </a:t>
            </a:r>
            <a:r>
              <a:rPr lang="hr-BA" dirty="0" smtClean="0"/>
              <a:t>glave</a:t>
            </a:r>
          </a:p>
          <a:p>
            <a:r>
              <a:rPr lang="hr-BA" dirty="0"/>
              <a:t>Pažljivim pregledom vlasišta mogu se otkriti žive pokretne uši ili što je daleko češće, samo </a:t>
            </a:r>
            <a:r>
              <a:rPr lang="hr-BA" dirty="0" smtClean="0"/>
              <a:t>gnjide</a:t>
            </a:r>
          </a:p>
          <a:p>
            <a:r>
              <a:rPr lang="hr-BA" dirty="0"/>
              <a:t>Gnjide su sitna oko 1 mm velika jajašca čvrsto prilijepljena uz </a:t>
            </a:r>
            <a:r>
              <a:rPr lang="hr-BA" dirty="0" smtClean="0"/>
              <a:t>kosu (najviše na zatiljku, 1-3 cm od korijena dlake), </a:t>
            </a:r>
            <a:r>
              <a:rPr lang="hr-BA" dirty="0"/>
              <a:t>tako da se lako razlikuju od peruti koja se za razliku od gnjida lako skida s kose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r>
              <a:rPr lang="hr-BA" dirty="0"/>
              <a:t>Ako se u obitelji ili kolektivu (dječji vrtić, </a:t>
            </a:r>
            <a:r>
              <a:rPr lang="hr-BA" dirty="0" smtClean="0"/>
              <a:t>škola) </a:t>
            </a:r>
            <a:r>
              <a:rPr lang="hr-BA" dirty="0"/>
              <a:t>otkrije da jedan član ima uši preporučuje se </a:t>
            </a:r>
            <a:r>
              <a:rPr lang="hr-BA" dirty="0" err="1" smtClean="0"/>
              <a:t>razušljivanje</a:t>
            </a:r>
            <a:r>
              <a:rPr lang="hr-BA" dirty="0" smtClean="0"/>
              <a:t> </a:t>
            </a:r>
            <a:r>
              <a:rPr lang="hr-BA" dirty="0"/>
              <a:t>provesti </a:t>
            </a:r>
            <a:r>
              <a:rPr lang="hr-BA" b="1" dirty="0"/>
              <a:t>kod svih članova obitelji ili kolektiva</a:t>
            </a:r>
            <a:r>
              <a:rPr lang="hr-BA" dirty="0"/>
              <a:t> i to </a:t>
            </a:r>
            <a:r>
              <a:rPr lang="hr-BA" b="1" dirty="0" smtClean="0"/>
              <a:t>istovremeno</a:t>
            </a:r>
          </a:p>
          <a:p>
            <a:r>
              <a:rPr lang="hr-BA" dirty="0" smtClean="0"/>
              <a:t>Ako </a:t>
            </a:r>
            <a:r>
              <a:rPr lang="hr-BA" dirty="0"/>
              <a:t>pri pregledu promakne ijedna ušljiva glava što se može dogoditi ako je netko tek nedavno zaražen ušima pa ih ima malo, postoji opasnost da se s nje uši ponovo rašire na druge</a:t>
            </a:r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dirty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Udobno se sjesti iza i iznad djetetove glave, na noge raširiti neku krpu </a:t>
            </a:r>
          </a:p>
          <a:p>
            <a:r>
              <a:rPr lang="hr-HR" dirty="0" smtClean="0"/>
              <a:t>Fizički rukama ili pincetom odstraniti sve žive jedinke postupnim razdvajanjem tankih redova kose, te ih položiti na krpu</a:t>
            </a:r>
          </a:p>
          <a:p>
            <a:r>
              <a:rPr lang="hr-HR" dirty="0" smtClean="0"/>
              <a:t>Moguće je i električnim češljem na baterije  ( u ljekarnama) odstraniti većinu ušiju, prolazeći njime kroz pojedine tanke slojeve kose</a:t>
            </a:r>
          </a:p>
          <a:p>
            <a:r>
              <a:rPr lang="hr-HR" dirty="0" smtClean="0"/>
              <a:t>Postupak je dugotrajan i naporan i potrebno ga je ponavljati prva 3-4 dana svakodnevno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026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Pranje kose </a:t>
            </a:r>
            <a:r>
              <a:rPr lang="hr-BA" dirty="0"/>
              <a:t>specijalnim šamponima protiv ušiju (</a:t>
            </a:r>
            <a:r>
              <a:rPr lang="hr-BA" b="1" dirty="0"/>
              <a:t>BUBIL,</a:t>
            </a:r>
            <a:r>
              <a:rPr lang="hr-HR" b="1" dirty="0"/>
              <a:t> PEDILIN,</a:t>
            </a:r>
            <a:r>
              <a:rPr lang="hr-HR" dirty="0"/>
              <a:t> </a:t>
            </a:r>
            <a:r>
              <a:rPr lang="hr-HR" b="1" dirty="0"/>
              <a:t>SUMIFEN, Lice </a:t>
            </a:r>
            <a:r>
              <a:rPr lang="hr-HR" b="1" dirty="0" err="1"/>
              <a:t>guard</a:t>
            </a:r>
            <a:r>
              <a:rPr lang="hr-HR" b="1" dirty="0"/>
              <a:t>,</a:t>
            </a:r>
            <a:r>
              <a:rPr lang="hr-HR" b="1" dirty="0" err="1"/>
              <a:t>Paranit</a:t>
            </a:r>
            <a:r>
              <a:rPr lang="hr-HR" b="1" dirty="0"/>
              <a:t> </a:t>
            </a:r>
            <a:r>
              <a:rPr lang="hr-BA" dirty="0"/>
              <a:t>) </a:t>
            </a:r>
            <a:r>
              <a:rPr lang="hr-BA" dirty="0" smtClean="0"/>
              <a:t>nije </a:t>
            </a:r>
            <a:r>
              <a:rPr lang="hr-BA" dirty="0" smtClean="0"/>
              <a:t>učinkovito, današnji šamponi </a:t>
            </a:r>
            <a:r>
              <a:rPr lang="hr-BA" dirty="0" smtClean="0"/>
              <a:t>su blagi i ne sadrže pesticide</a:t>
            </a:r>
            <a:endParaRPr lang="hr-BA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 smtClean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nijedno </a:t>
            </a:r>
            <a:r>
              <a:rPr lang="hr-BA" dirty="0" smtClean="0"/>
              <a:t>kemijsko sredstvo </a:t>
            </a:r>
            <a:r>
              <a:rPr lang="hr-BA" dirty="0"/>
              <a:t>ne ubija </a:t>
            </a:r>
            <a:r>
              <a:rPr lang="hr-BA" dirty="0" smtClean="0"/>
              <a:t>jajašca, treba </a:t>
            </a:r>
            <a:r>
              <a:rPr lang="hr-BA" dirty="0"/>
              <a:t>zaustaviti reproduktivni </a:t>
            </a:r>
            <a:r>
              <a:rPr lang="hr-BA" dirty="0" smtClean="0"/>
              <a:t>lanac</a:t>
            </a:r>
          </a:p>
          <a:p>
            <a:r>
              <a:rPr lang="hr-BA" dirty="0" smtClean="0"/>
              <a:t>potrebno </a:t>
            </a:r>
            <a:r>
              <a:rPr lang="hr-BA" dirty="0"/>
              <a:t>je ukloniti s vlasišta sve gnjide</a:t>
            </a:r>
            <a:endParaRPr lang="hr-H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BA" b="1" dirty="0" smtClean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Kosu treba </a:t>
            </a:r>
            <a:r>
              <a:rPr lang="hr-BA" dirty="0" err="1" smtClean="0"/>
              <a:t>izčešljavati</a:t>
            </a:r>
            <a:r>
              <a:rPr lang="hr-BA" dirty="0" smtClean="0"/>
              <a:t> gustim češljem za uši koji je namočen </a:t>
            </a:r>
            <a:r>
              <a:rPr lang="hr-BA" dirty="0"/>
              <a:t>u toploj zakiseljenoj vodi (dodajte octa ili limunova soka) kako bi se češljanjem </a:t>
            </a:r>
            <a:r>
              <a:rPr lang="hr-BA" dirty="0" smtClean="0"/>
              <a:t>gnjide odlijepile </a:t>
            </a:r>
            <a:r>
              <a:rPr lang="hr-BA" dirty="0"/>
              <a:t>od kose, a češalj treba svako malo dobro oprati</a:t>
            </a:r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Lice-com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500042"/>
            <a:ext cx="5857916" cy="524750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 smtClean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dirty="0"/>
              <a:t>Kod većih </a:t>
            </a:r>
            <a:r>
              <a:rPr lang="hr-BA" dirty="0" err="1"/>
              <a:t>infestacija</a:t>
            </a:r>
            <a:r>
              <a:rPr lang="hr-BA" dirty="0"/>
              <a:t> ušima preporučuje se i šišanje jer je s kraće kose uši i gnjide puno lakše </a:t>
            </a:r>
            <a:r>
              <a:rPr lang="hr-BA" dirty="0" smtClean="0"/>
              <a:t>ukloniti</a:t>
            </a:r>
          </a:p>
          <a:p>
            <a:r>
              <a:rPr lang="hr-BA" dirty="0"/>
              <a:t>preporučuje </a:t>
            </a:r>
            <a:r>
              <a:rPr lang="hr-BA" dirty="0" smtClean="0"/>
              <a:t>se šišanje </a:t>
            </a:r>
            <a:r>
              <a:rPr lang="hr-BA" dirty="0"/>
              <a:t>duge plave kose jer su na njoj gnjide gotovo </a:t>
            </a:r>
            <a:r>
              <a:rPr lang="hr-BA" dirty="0" smtClean="0"/>
              <a:t>nevidljive</a:t>
            </a:r>
            <a:endParaRPr lang="hr-BA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Ušljivost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/>
              <a:t>Ušljivost glave </a:t>
            </a:r>
            <a:r>
              <a:rPr lang="hr-HR" dirty="0" smtClean="0"/>
              <a:t>:</a:t>
            </a:r>
          </a:p>
          <a:p>
            <a:r>
              <a:rPr lang="hr-HR" dirty="0"/>
              <a:t>parazitarna bolest </a:t>
            </a:r>
            <a:r>
              <a:rPr lang="hr-HR" dirty="0" smtClean="0"/>
              <a:t>uzrokovana ušima </a:t>
            </a:r>
            <a:r>
              <a:rPr lang="hr-HR" dirty="0"/>
              <a:t>glave (</a:t>
            </a:r>
            <a:r>
              <a:rPr lang="hr-HR" dirty="0" err="1"/>
              <a:t>Pediculus</a:t>
            </a:r>
            <a:r>
              <a:rPr lang="hr-HR" dirty="0"/>
              <a:t> </a:t>
            </a:r>
            <a:r>
              <a:rPr lang="hr-HR" dirty="0" err="1" smtClean="0"/>
              <a:t>humanus</a:t>
            </a:r>
            <a:r>
              <a:rPr lang="hr-HR" dirty="0" smtClean="0"/>
              <a:t>: </a:t>
            </a:r>
            <a:r>
              <a:rPr lang="hr-HR" dirty="0" err="1"/>
              <a:t>variatio</a:t>
            </a:r>
            <a:r>
              <a:rPr lang="hr-HR" dirty="0"/>
              <a:t> </a:t>
            </a:r>
            <a:r>
              <a:rPr lang="hr-HR" dirty="0" err="1"/>
              <a:t>capitis</a:t>
            </a:r>
            <a:r>
              <a:rPr lang="hr-HR" dirty="0" smtClean="0"/>
              <a:t>)</a:t>
            </a:r>
          </a:p>
          <a:p>
            <a:r>
              <a:rPr lang="hr-BA" dirty="0" smtClean="0"/>
              <a:t>kukac </a:t>
            </a:r>
            <a:r>
              <a:rPr lang="hr-BA" dirty="0"/>
              <a:t>( 2-3 mm) koji živi isključivo na </a:t>
            </a:r>
            <a:r>
              <a:rPr lang="hr-BA" dirty="0" smtClean="0"/>
              <a:t>vlasištu</a:t>
            </a:r>
          </a:p>
          <a:p>
            <a:r>
              <a:rPr lang="hr-BA" dirty="0"/>
              <a:t>ž</a:t>
            </a:r>
            <a:r>
              <a:rPr lang="hr-BA" dirty="0" smtClean="0"/>
              <a:t>ivotni vijek uši je oko 2 mjeseca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 smtClean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/>
              <a:t>potrebno je nakon tretiranja glava svih ukućana </a:t>
            </a:r>
            <a:r>
              <a:rPr lang="hr-BA" dirty="0" smtClean="0"/>
              <a:t>ili kolektiva oprati </a:t>
            </a:r>
            <a:r>
              <a:rPr lang="hr-BA" dirty="0"/>
              <a:t>svu posteljinu, deke, ručnike, odjeću koja se oblači preko glave kao i sva pokrivala za glavu ( pogotovo vunene kape</a:t>
            </a:r>
            <a:r>
              <a:rPr lang="hr-BA" dirty="0" smtClean="0"/>
              <a:t>)</a:t>
            </a:r>
          </a:p>
          <a:p>
            <a:r>
              <a:rPr lang="hr-BA" dirty="0" smtClean="0"/>
              <a:t>Temeljito usisati kauče, fotelje, krevete, te ih prekriti plahtama ili slično, koje je potrebno mijenjati svaki dan tijekom najmanje tjedan dana</a:t>
            </a: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BA" b="1" dirty="0" smtClean="0"/>
              <a:t>Kako se riješiti ušiju glave?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BA" dirty="0"/>
              <a:t>Riješiti se ušiju glave prvenstveno je ogroman posao! </a:t>
            </a:r>
            <a:endParaRPr lang="hr-HR" dirty="0"/>
          </a:p>
          <a:p>
            <a:r>
              <a:rPr lang="hr-BA" dirty="0"/>
              <a:t>Odgovornost je na obitelji</a:t>
            </a:r>
            <a:r>
              <a:rPr lang="hr-BA" dirty="0" smtClean="0"/>
              <a:t>!</a:t>
            </a:r>
          </a:p>
          <a:p>
            <a:r>
              <a:rPr lang="hr-BA" dirty="0" smtClean="0"/>
              <a:t>Riješiti </a:t>
            </a:r>
            <a:r>
              <a:rPr lang="hr-BA" dirty="0"/>
              <a:t>Vas ušiju ne može niti liječnik školske medicine niti epidemiolog niti glavna sestra i teta u vrtiću a niti ravnateljica i učiteljica u školi ukoliko sami ne napravite ono što sami morate napraviti!</a:t>
            </a:r>
            <a:br>
              <a:rPr lang="hr-BA" dirty="0"/>
            </a:b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Ušljivost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smtClean="0"/>
              <a:t>bezopasan nametnik , ne prenose nikakve bolesti</a:t>
            </a:r>
          </a:p>
          <a:p>
            <a:r>
              <a:rPr lang="hr-HR" dirty="0"/>
              <a:t>z</a:t>
            </a:r>
            <a:r>
              <a:rPr lang="hr-HR" dirty="0" smtClean="0"/>
              <a:t>bog svrbeža glave uslijed grebanja nastaju ranice koje se mogu inficirati</a:t>
            </a:r>
          </a:p>
          <a:p>
            <a:r>
              <a:rPr lang="hr-HR" dirty="0" smtClean="0"/>
              <a:t>Ljudske uši ne skaču i ne lete, za razliku od životinjskih, te se prenose samo kontaktom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Ušljivost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Uš </a:t>
            </a:r>
            <a:r>
              <a:rPr lang="hr-HR" dirty="0"/>
              <a:t>glave ima slijedeće razvojne forme i osobine</a:t>
            </a:r>
            <a:r>
              <a:rPr lang="hr-HR" dirty="0" smtClean="0"/>
              <a:t>:</a:t>
            </a:r>
          </a:p>
          <a:p>
            <a:pPr>
              <a:buNone/>
            </a:pPr>
            <a:endParaRPr lang="hr-HR" dirty="0"/>
          </a:p>
          <a:p>
            <a:pPr lvl="0"/>
            <a:r>
              <a:rPr lang="hr-HR" dirty="0"/>
              <a:t>u razvijenom obliku je oko 3 mm duga ,boja joj ovisi o boji kose , hrani se </a:t>
            </a:r>
            <a:r>
              <a:rPr lang="hr-HR" dirty="0" smtClean="0"/>
              <a:t>samo krvlju</a:t>
            </a:r>
          </a:p>
          <a:p>
            <a:pPr lvl="0"/>
            <a:r>
              <a:rPr lang="hr-HR" dirty="0"/>
              <a:t>n</a:t>
            </a:r>
            <a:r>
              <a:rPr lang="hr-HR" dirty="0" smtClean="0"/>
              <a:t>a </a:t>
            </a:r>
            <a:r>
              <a:rPr lang="hr-HR" dirty="0"/>
              <a:t>mjestu uboda stvara se lako ispupčenje crvenkaste </a:t>
            </a:r>
            <a:r>
              <a:rPr lang="hr-HR" dirty="0" smtClean="0"/>
              <a:t>boje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Ušljivost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ženka polaže jajašca ( gnjide ) na pojedine vlasi, gdje ih fiksira ljepljivom supstancom.</a:t>
            </a:r>
          </a:p>
          <a:p>
            <a:pPr lvl="0"/>
            <a:r>
              <a:rPr lang="hr-HR" dirty="0" smtClean="0"/>
              <a:t>gnjide su duguljaste, bjelkaste, a kasnije žućkaste tvorbe, veličine 0,8 puta 0,3mm</a:t>
            </a:r>
          </a:p>
          <a:p>
            <a:pPr lvl="0"/>
            <a:r>
              <a:rPr lang="hr-HR" dirty="0" smtClean="0"/>
              <a:t>iz gnjida nakon 3 do 7 dana izmili larva koja se tri puta presvlači i postaje spolno zrela uš nakon 2 tjedna.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Lice_LifeCyc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7007" y="1609725"/>
            <a:ext cx="3679385" cy="48466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3981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14356"/>
            <a:ext cx="3643338" cy="5000660"/>
          </a:xfrm>
        </p:spPr>
      </p:pic>
      <p:pic>
        <p:nvPicPr>
          <p:cNvPr id="1026" name="Picture 2" descr="G:\ušljivost\h9991560_00kkk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85926"/>
            <a:ext cx="4000528" cy="3376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357166"/>
            <a:ext cx="4714907" cy="58877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Male_human_head_l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500042"/>
            <a:ext cx="7786742" cy="550072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stv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367</TotalTime>
  <Words>656</Words>
  <Application>Microsoft Office PowerPoint</Application>
  <PresentationFormat>Prikaz na zaslonu (4:3)</PresentationFormat>
  <Paragraphs>57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Trebuchet MS</vt:lpstr>
      <vt:lpstr>Wingdings</vt:lpstr>
      <vt:lpstr>Wingdings 2</vt:lpstr>
      <vt:lpstr>Bogatstvo</vt:lpstr>
      <vt:lpstr>Ušljivost</vt:lpstr>
      <vt:lpstr>Ušljivost</vt:lpstr>
      <vt:lpstr>Ušljivost</vt:lpstr>
      <vt:lpstr>Ušljivost</vt:lpstr>
      <vt:lpstr>Ušljivost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Ušljivost</vt:lpstr>
      <vt:lpstr>Ušljivost</vt:lpstr>
      <vt:lpstr>Kako se riješiti ušiju glave?</vt:lpstr>
      <vt:lpstr>Kako se riješiti ušiju glave?</vt:lpstr>
      <vt:lpstr>Kako se riješiti ušiju glave?</vt:lpstr>
      <vt:lpstr>Kako se riješiti ušiju glave?</vt:lpstr>
      <vt:lpstr>Kako se riješiti ušiju glave?</vt:lpstr>
      <vt:lpstr>PowerPointova prezentacija</vt:lpstr>
      <vt:lpstr>Kako se riješiti ušiju glave?</vt:lpstr>
      <vt:lpstr>Kako se riješiti ušiju glave?</vt:lpstr>
      <vt:lpstr>Kako se riješiti ušiju glave?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Ušljivost</dc:title>
  <dc:creator>korisnik</dc:creator>
  <cp:lastModifiedBy>Ana Šesto</cp:lastModifiedBy>
  <cp:revision>19</cp:revision>
  <dcterms:created xsi:type="dcterms:W3CDTF">2016-11-16T07:32:27Z</dcterms:created>
  <dcterms:modified xsi:type="dcterms:W3CDTF">2023-03-02T08:20:59Z</dcterms:modified>
</cp:coreProperties>
</file>