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2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13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14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omments/comment5.xml" ContentType="application/vnd.openxmlformats-officedocument.presentationml.comments+xml"/>
  <Override PartName="/ppt/notesSlides/notesSlide22.xml" ContentType="application/vnd.openxmlformats-officedocument.presentationml.notesSlide+xml"/>
  <Override PartName="/ppt/comments/comment6.xml" ContentType="application/vnd.openxmlformats-officedocument.presentationml.comments+xml"/>
  <Override PartName="/ppt/notesSlides/notesSlide23.xml" ContentType="application/vnd.openxmlformats-officedocument.presentationml.notesSlide+xml"/>
  <Override PartName="/ppt/comments/comment7.xml" ContentType="application/vnd.openxmlformats-officedocument.presentationml.comments+xml"/>
  <Override PartName="/ppt/notesSlides/notesSlide24.xml" ContentType="application/vnd.openxmlformats-officedocument.presentationml.notesSlide+xml"/>
  <Override PartName="/ppt/comments/comment8.xml" ContentType="application/vnd.openxmlformats-officedocument.presentationml.comments+xml"/>
  <Override PartName="/ppt/notesSlides/notesSlide25.xml" ContentType="application/vnd.openxmlformats-officedocument.presentationml.notesSlide+xml"/>
  <Override PartName="/ppt/comments/comment9.xml" ContentType="application/vnd.openxmlformats-officedocument.presentationml.comments+xml"/>
  <Override PartName="/ppt/notesSlides/notesSlide26.xml" ContentType="application/vnd.openxmlformats-officedocument.presentationml.notesSlide+xml"/>
  <Override PartName="/ppt/comments/comment10.xml" ContentType="application/vnd.openxmlformats-officedocument.presentationml.comments+xml"/>
  <Override PartName="/ppt/notesSlides/notesSlide27.xml" ContentType="application/vnd.openxmlformats-officedocument.presentationml.notesSlide+xml"/>
  <Override PartName="/ppt/comments/comment1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88825" cy="6858000"/>
  <p:notesSz cx="6858000" cy="9144000"/>
  <p:embeddedFontLst>
    <p:embeddedFont>
      <p:font typeface="Century Gothic" panose="020B0502020202020204" pitchFamily="34" charset="0"/>
      <p:regular r:id="rId30"/>
      <p:bold r:id="rId31"/>
      <p:italic r:id="rId32"/>
      <p:boldItalic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1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76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3-05T20:44:27.084" idx="1">
    <p:pos x="6000" y="0"/>
    <p:text>Dodati puni naziv projekta
-Autor</p:text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3-05T20:44:27.087" idx="10">
    <p:pos x="6000" y="0"/>
    <p:text>Dodati puni naziv projekta
-Autor</p:text>
  </p:cm>
</p:cmLst>
</file>

<file path=ppt/comments/comment1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3-05T20:44:27.089" idx="11">
    <p:pos x="6000" y="0"/>
    <p:text>Dodati puni naziv projekta
-Autor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3-05T20:44:27.086" idx="2">
    <p:pos x="6000" y="0"/>
    <p:text>Dodati puni naziv projekta
-Autor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3-05T20:44:27.085" idx="3">
    <p:pos x="6000" y="0"/>
    <p:text>Dodati puni naziv projekta
-Autor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3-05T20:44:27.088" idx="4">
    <p:pos x="6000" y="0"/>
    <p:text>Dodati puni naziv projekta
-Autor</p:tex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3-05T20:44:27.085" idx="5">
    <p:pos x="6000" y="0"/>
    <p:text>Dodati puni naziv projekta
-Autor</p:tex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3-05T20:44:27.084" idx="6">
    <p:pos x="6000" y="0"/>
    <p:text>Dodati puni naziv projekta
-Autor</p:tex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3-05T20:44:27.087" idx="7">
    <p:pos x="6000" y="0"/>
    <p:text>Dodati puni naziv projekta
-Autor</p:tex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3-05T20:44:27.086" idx="8">
    <p:pos x="6000" y="0"/>
    <p:text>Dodati puni naziv projekta
-Autor</p:tex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3-05T20:44:27.088" idx="9">
    <p:pos x="6000" y="0"/>
    <p:text>Dodati puni naziv projekta
-Autor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z="12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fld>
            <a:endParaRPr sz="12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Shape 2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Shape 2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Shape 2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Shape 2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Shape 3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Shape 3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Shape 3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Shape 3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Shape 3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3" name="Shape 3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4" name="Shape 36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z="12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25</a:t>
            </a:fld>
            <a:endParaRPr sz="12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Shape 3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2" name="Shape 3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ačfkjačfkajfčakj</a:t>
            </a:r>
            <a:endParaRPr sz="1600" b="0" i="0" u="none" strike="noStrike" cap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3" name="Shape 383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z="12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27</a:t>
            </a:fld>
            <a:endParaRPr sz="12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5" name="Shape 14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z="12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</a:t>
            </a:fld>
            <a:endParaRPr sz="12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ni slajd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1523603" y="1124530"/>
            <a:ext cx="9141619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98"/>
              <a:buFont typeface="Calibri"/>
              <a:buNone/>
              <a:defRPr sz="59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399"/>
              <a:buFont typeface="Noto Sans Symbols"/>
              <a:buNone/>
              <a:defRPr sz="2399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99"/>
              <a:buFont typeface="Noto Sans Symbols"/>
              <a:buNone/>
              <a:defRPr sz="2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Noto Sans Symbols"/>
              <a:buNone/>
              <a:defRPr sz="2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99"/>
              <a:buFont typeface="Noto Sans Symbols"/>
              <a:buNone/>
              <a:defRPr sz="1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99"/>
              <a:buFont typeface="Noto Sans Symbols"/>
              <a:buNone/>
              <a:defRPr sz="1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99"/>
              <a:buFont typeface="Noto Sans Symbols"/>
              <a:buNone/>
              <a:defRPr sz="1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99"/>
              <a:buFont typeface="Noto Sans Symbols"/>
              <a:buNone/>
              <a:defRPr sz="1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99"/>
              <a:buFont typeface="Noto Sans Symbols"/>
              <a:buNone/>
              <a:defRPr sz="1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99"/>
              <a:buFont typeface="Noto Sans Symbols"/>
              <a:buNone/>
              <a:defRPr sz="1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615283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okomiti teks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844907" y="365760"/>
            <a:ext cx="10512862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99"/>
              <a:buFont typeface="Calibri"/>
              <a:buNone/>
              <a:defRPr sz="4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3925669" y="-1251961"/>
            <a:ext cx="4351337" cy="10512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3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99"/>
              <a:buFont typeface="Noto Sans Symbols"/>
              <a:buChar char="⚫"/>
              <a:defRPr sz="2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09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Noto Sans Symbols"/>
              <a:buChar char="⚫"/>
              <a:defRPr sz="2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5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99"/>
              <a:buFont typeface="Noto Sans Symbols"/>
              <a:buChar char="⚫"/>
              <a:defRPr sz="1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8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Noto Sans Symbols"/>
              <a:buChar char="⚫"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8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Noto Sans Symbols"/>
              <a:buChar char="⚫"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836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Noto Sans Symbols"/>
              <a:buChar char="⚫"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836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Noto Sans Symbols"/>
              <a:buChar char="⚫"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836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Noto Sans Symbols"/>
              <a:buChar char="⚫"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836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Noto Sans Symbols"/>
              <a:buChar char="⚫"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8615283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komiti naslov i teks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7130816" y="1952173"/>
            <a:ext cx="5811838" cy="2628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99"/>
              <a:buFont typeface="Calibri"/>
              <a:buNone/>
              <a:defRPr sz="4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1798207" y="-599861"/>
            <a:ext cx="5811837" cy="7732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3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99"/>
              <a:buFont typeface="Noto Sans Symbols"/>
              <a:buChar char="⚫"/>
              <a:defRPr sz="2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09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Noto Sans Symbols"/>
              <a:buChar char="⚫"/>
              <a:defRPr sz="2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5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99"/>
              <a:buFont typeface="Noto Sans Symbols"/>
              <a:buChar char="⚫"/>
              <a:defRPr sz="1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8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Noto Sans Symbols"/>
              <a:buChar char="⚫"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8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Noto Sans Symbols"/>
              <a:buChar char="⚫"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836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Noto Sans Symbols"/>
              <a:buChar char="⚫"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836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Noto Sans Symbols"/>
              <a:buChar char="⚫"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836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Noto Sans Symbols"/>
              <a:buChar char="⚫"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836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Noto Sans Symbols"/>
              <a:buChar char="⚫"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8615283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sadržaj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844907" y="365760"/>
            <a:ext cx="10512862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99"/>
              <a:buFont typeface="Calibri"/>
              <a:buNone/>
              <a:defRPr sz="4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844907" y="1828801"/>
            <a:ext cx="10512862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3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99"/>
              <a:buFont typeface="Noto Sans Symbols"/>
              <a:buChar char="⚫"/>
              <a:defRPr sz="2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09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Noto Sans Symbols"/>
              <a:buChar char="⚫"/>
              <a:defRPr sz="2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5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99"/>
              <a:buFont typeface="Noto Sans Symbols"/>
              <a:buChar char="⚫"/>
              <a:defRPr sz="1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8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Noto Sans Symbols"/>
              <a:buChar char="⚫"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8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Noto Sans Symbols"/>
              <a:buChar char="⚫"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836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Noto Sans Symbols"/>
              <a:buChar char="⚫"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836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Noto Sans Symbols"/>
              <a:buChar char="⚫"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836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Noto Sans Symbols"/>
              <a:buChar char="⚫"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836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Noto Sans Symbols"/>
              <a:buChar char="⚫"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615283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glavlje sekcije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831633" y="1712423"/>
            <a:ext cx="10512862" cy="285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98"/>
              <a:buFont typeface="Calibri"/>
              <a:buNone/>
              <a:defRPr sz="59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831633" y="4552634"/>
            <a:ext cx="10512862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399"/>
              <a:buFont typeface="Noto Sans Symbols"/>
              <a:buNone/>
              <a:defRPr sz="2399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799"/>
              <a:buFont typeface="Noto Sans Symbols"/>
              <a:buNone/>
              <a:defRPr sz="17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615283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sadržaja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844907" y="365760"/>
            <a:ext cx="10512862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99"/>
              <a:buFont typeface="Calibri"/>
              <a:buNone/>
              <a:defRPr sz="4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844907" y="1828801"/>
            <a:ext cx="5180251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3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99"/>
              <a:buFont typeface="Noto Sans Symbols"/>
              <a:buChar char="⚫"/>
              <a:defRPr sz="2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09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Noto Sans Symbols"/>
              <a:buChar char="⚫"/>
              <a:defRPr sz="2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5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99"/>
              <a:buFont typeface="Noto Sans Symbols"/>
              <a:buChar char="⚫"/>
              <a:defRPr sz="1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8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Noto Sans Symbols"/>
              <a:buChar char="⚫"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8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Noto Sans Symbols"/>
              <a:buChar char="⚫"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836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Noto Sans Symbols"/>
              <a:buChar char="⚫"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836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Noto Sans Symbols"/>
              <a:buChar char="⚫"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836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Noto Sans Symbols"/>
              <a:buChar char="⚫"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836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Noto Sans Symbols"/>
              <a:buChar char="⚫"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6170592" y="1828801"/>
            <a:ext cx="5180251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3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99"/>
              <a:buFont typeface="Noto Sans Symbols"/>
              <a:buChar char="⚫"/>
              <a:defRPr sz="2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09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Noto Sans Symbols"/>
              <a:buChar char="⚫"/>
              <a:defRPr sz="2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5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99"/>
              <a:buFont typeface="Noto Sans Symbols"/>
              <a:buChar char="⚫"/>
              <a:defRPr sz="1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8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Noto Sans Symbols"/>
              <a:buChar char="⚫"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8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Noto Sans Symbols"/>
              <a:buChar char="⚫"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836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Noto Sans Symbols"/>
              <a:buChar char="⚫"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836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Noto Sans Symbols"/>
              <a:buChar char="⚫"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836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Noto Sans Symbols"/>
              <a:buChar char="⚫"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836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Noto Sans Symbols"/>
              <a:buChar char="⚫"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615283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sporedba">
  <p:cSld name="Usporedba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844907" y="1681851"/>
            <a:ext cx="5154857" cy="825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Noto Sans Symbols"/>
              <a:buNone/>
              <a:defRPr sz="23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99"/>
              <a:buFont typeface="Noto Sans Symbols"/>
              <a:buNone/>
              <a:defRPr sz="19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Noto Sans Symbols"/>
              <a:buNone/>
              <a:defRPr sz="17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844907" y="2507551"/>
            <a:ext cx="5154857" cy="368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3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99"/>
              <a:buFont typeface="Noto Sans Symbols"/>
              <a:buChar char="⚫"/>
              <a:defRPr sz="2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09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Noto Sans Symbols"/>
              <a:buChar char="⚫"/>
              <a:defRPr sz="2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5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99"/>
              <a:buFont typeface="Noto Sans Symbols"/>
              <a:buChar char="⚫"/>
              <a:defRPr sz="1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8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Noto Sans Symbols"/>
              <a:buChar char="⚫"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8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Noto Sans Symbols"/>
              <a:buChar char="⚫"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836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Noto Sans Symbols"/>
              <a:buChar char="⚫"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836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Noto Sans Symbols"/>
              <a:buChar char="⚫"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836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Noto Sans Symbols"/>
              <a:buChar char="⚫"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836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Noto Sans Symbols"/>
              <a:buChar char="⚫"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3"/>
          </p:nvPr>
        </p:nvSpPr>
        <p:spPr>
          <a:xfrm>
            <a:off x="6170593" y="1681851"/>
            <a:ext cx="5180252" cy="825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Noto Sans Symbols"/>
              <a:buNone/>
              <a:defRPr sz="23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99"/>
              <a:buFont typeface="Noto Sans Symbols"/>
              <a:buNone/>
              <a:defRPr sz="19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Noto Sans Symbols"/>
              <a:buNone/>
              <a:defRPr sz="17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4"/>
          </p:nvPr>
        </p:nvSpPr>
        <p:spPr>
          <a:xfrm>
            <a:off x="6170593" y="2507551"/>
            <a:ext cx="5180252" cy="368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3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99"/>
              <a:buFont typeface="Noto Sans Symbols"/>
              <a:buChar char="⚫"/>
              <a:defRPr sz="2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09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Noto Sans Symbols"/>
              <a:buChar char="⚫"/>
              <a:defRPr sz="2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5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99"/>
              <a:buFont typeface="Noto Sans Symbols"/>
              <a:buChar char="⚫"/>
              <a:defRPr sz="1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8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Noto Sans Symbols"/>
              <a:buChar char="⚫"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8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Noto Sans Symbols"/>
              <a:buChar char="⚫"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836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Noto Sans Symbols"/>
              <a:buChar char="⚫"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836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Noto Sans Symbols"/>
              <a:buChar char="⚫"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836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Noto Sans Symbols"/>
              <a:buChar char="⚫"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836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Noto Sans Symbols"/>
              <a:buChar char="⚫"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615283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844907" y="365760"/>
            <a:ext cx="10512862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99"/>
              <a:buFont typeface="Calibri"/>
              <a:buNone/>
              <a:defRPr sz="4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o naslov">
  <p:cSld name="Samo naslov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615283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844907" y="365760"/>
            <a:ext cx="10512862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99"/>
              <a:buFont typeface="Calibri"/>
              <a:buNone/>
              <a:defRPr sz="4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zn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615283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držaj s opisom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841029" y="457201"/>
            <a:ext cx="3930896" cy="1600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99"/>
              <a:buFont typeface="Calibri"/>
              <a:buNone/>
              <a:defRPr sz="3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5180250" y="990600"/>
            <a:ext cx="6170593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7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199"/>
              <a:buFont typeface="Noto Sans Symbols"/>
              <a:buChar char="⚫"/>
              <a:defRPr sz="3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3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99"/>
              <a:buFont typeface="Noto Sans Symbols"/>
              <a:buChar char="⚫"/>
              <a:defRPr sz="2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09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Noto Sans Symbols"/>
              <a:buChar char="⚫"/>
              <a:defRPr sz="2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5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99"/>
              <a:buFont typeface="Noto Sans Symbols"/>
              <a:buChar char="⚫"/>
              <a:defRPr sz="1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5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99"/>
              <a:buFont typeface="Noto Sans Symbols"/>
              <a:buChar char="⚫"/>
              <a:defRPr sz="1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53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99"/>
              <a:buFont typeface="Noto Sans Symbols"/>
              <a:buChar char="⚫"/>
              <a:defRPr sz="1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53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99"/>
              <a:buFont typeface="Noto Sans Symbols"/>
              <a:buChar char="⚫"/>
              <a:defRPr sz="1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53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99"/>
              <a:buFont typeface="Noto Sans Symbols"/>
              <a:buChar char="⚫"/>
              <a:defRPr sz="1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53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99"/>
              <a:buFont typeface="Noto Sans Symbols"/>
              <a:buChar char="⚫"/>
              <a:defRPr sz="1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841029" y="2057399"/>
            <a:ext cx="3930896" cy="381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615283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ka s opisom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841029" y="457200"/>
            <a:ext cx="3930896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99"/>
              <a:buFont typeface="Calibri"/>
              <a:buNone/>
              <a:defRPr sz="3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5180250" y="990600"/>
            <a:ext cx="6170593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199"/>
              <a:buFont typeface="Noto Sans Symbols"/>
              <a:buNone/>
              <a:defRPr sz="3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99"/>
              <a:buFont typeface="Noto Sans Symbols"/>
              <a:buNone/>
              <a:defRPr sz="2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Noto Sans Symbols"/>
              <a:buNone/>
              <a:defRPr sz="2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99"/>
              <a:buFont typeface="Noto Sans Symbols"/>
              <a:buNone/>
              <a:defRPr sz="1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99"/>
              <a:buFont typeface="Noto Sans Symbols"/>
              <a:buNone/>
              <a:defRPr sz="1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99"/>
              <a:buFont typeface="Noto Sans Symbols"/>
              <a:buNone/>
              <a:defRPr sz="1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99"/>
              <a:buFont typeface="Noto Sans Symbols"/>
              <a:buNone/>
              <a:defRPr sz="1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99"/>
              <a:buFont typeface="Noto Sans Symbols"/>
              <a:buNone/>
              <a:defRPr sz="1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99"/>
              <a:buFont typeface="Noto Sans Symbols"/>
              <a:buNone/>
              <a:defRPr sz="1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841029" y="2057400"/>
            <a:ext cx="3930896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8615283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44907" y="365760"/>
            <a:ext cx="10512862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99"/>
              <a:buFont typeface="Calibri"/>
              <a:buNone/>
              <a:defRPr sz="4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44907" y="1828801"/>
            <a:ext cx="10512862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3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99"/>
              <a:buFont typeface="Noto Sans Symbols"/>
              <a:buChar char="⚫"/>
              <a:defRPr sz="2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09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Noto Sans Symbols"/>
              <a:buChar char="⚫"/>
              <a:defRPr sz="2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5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99"/>
              <a:buFont typeface="Noto Sans Symbols"/>
              <a:buChar char="⚫"/>
              <a:defRPr sz="1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8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Noto Sans Symbols"/>
              <a:buChar char="⚫"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8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Noto Sans Symbols"/>
              <a:buChar char="⚫"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836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Noto Sans Symbols"/>
              <a:buChar char="⚫"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836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Noto Sans Symbols"/>
              <a:buChar char="⚫"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836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Noto Sans Symbols"/>
              <a:buChar char="⚫"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836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Noto Sans Symbols"/>
              <a:buChar char="⚫"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615283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1.gif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comments" Target="../comments/comment3.xml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comments" Target="../comments/comment1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artina@ibis-grafika.hr" TargetMode="External"/><Relationship Id="rId5" Type="http://schemas.openxmlformats.org/officeDocument/2006/relationships/hyperlink" Target="mailto:info@ibis-grafika.hr" TargetMode="External"/><Relationship Id="rId4" Type="http://schemas.openxmlformats.org/officeDocument/2006/relationships/hyperlink" Target="http://www.ibis-grafika.hr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13" Type="http://schemas.openxmlformats.org/officeDocument/2006/relationships/image" Target="../media/image17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12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11" Type="http://schemas.openxmlformats.org/officeDocument/2006/relationships/image" Target="../media/image15.jpg"/><Relationship Id="rId5" Type="http://schemas.openxmlformats.org/officeDocument/2006/relationships/image" Target="../media/image9.jpg"/><Relationship Id="rId10" Type="http://schemas.openxmlformats.org/officeDocument/2006/relationships/image" Target="../media/image14.jpg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11" Type="http://schemas.openxmlformats.org/officeDocument/2006/relationships/image" Target="../media/image26.jpg"/><Relationship Id="rId5" Type="http://schemas.openxmlformats.org/officeDocument/2006/relationships/image" Target="../media/image20.jpg"/><Relationship Id="rId10" Type="http://schemas.openxmlformats.org/officeDocument/2006/relationships/image" Target="../media/image25.jpg"/><Relationship Id="rId4" Type="http://schemas.openxmlformats.org/officeDocument/2006/relationships/image" Target="../media/image19.jpg"/><Relationship Id="rId9" Type="http://schemas.openxmlformats.org/officeDocument/2006/relationships/image" Target="../media/image2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image" Target="../media/image31.jpg"/><Relationship Id="rId7" Type="http://schemas.openxmlformats.org/officeDocument/2006/relationships/image" Target="../media/image3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Relationship Id="rId9" Type="http://schemas.openxmlformats.org/officeDocument/2006/relationships/image" Target="../media/image3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7" Type="http://schemas.openxmlformats.org/officeDocument/2006/relationships/image" Target="../media/image4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D6EE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ctrTitle"/>
          </p:nvPr>
        </p:nvSpPr>
        <p:spPr>
          <a:xfrm>
            <a:off x="4222204" y="1498601"/>
            <a:ext cx="7132200" cy="3298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98"/>
              <a:buFont typeface="Calibri"/>
              <a:buNone/>
            </a:pPr>
            <a:r>
              <a:rPr lang="hr-HR" sz="59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Naša mala knjižnica</a:t>
            </a:r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ubTitle" idx="1"/>
          </p:nvPr>
        </p:nvSpPr>
        <p:spPr>
          <a:xfrm>
            <a:off x="4366219" y="4927600"/>
            <a:ext cx="6912769" cy="12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399"/>
              <a:buFont typeface="Noto Sans Symbols"/>
              <a:buNone/>
            </a:pPr>
            <a:r>
              <a:rPr lang="hr-HR" sz="2399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upoznajmo ilustratore i autore za djecu</a:t>
            </a:r>
            <a:endParaRPr/>
          </a:p>
        </p:txBody>
      </p:sp>
      <p:sp>
        <p:nvSpPr>
          <p:cNvPr id="91" name="Shape 91"/>
          <p:cNvSpPr txBox="1"/>
          <p:nvPr/>
        </p:nvSpPr>
        <p:spPr>
          <a:xfrm>
            <a:off x="477788" y="476672"/>
            <a:ext cx="2736304" cy="2664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Shape 92" descr="http://www.nasamalaknjiznica.si/wp-content/uploads/2015/04/OurLittleLibrary-ENG-RGB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50796" y="382587"/>
            <a:ext cx="1935064" cy="2232028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 txBox="1"/>
          <p:nvPr/>
        </p:nvSpPr>
        <p:spPr>
          <a:xfrm>
            <a:off x="9622804" y="1988840"/>
            <a:ext cx="1728192" cy="707886"/>
          </a:xfrm>
          <a:prstGeom prst="rect">
            <a:avLst/>
          </a:prstGeom>
          <a:solidFill>
            <a:srgbClr val="BBD6E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NAŠA</a:t>
            </a:r>
            <a:r>
              <a:rPr lang="hr-HR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000" b="1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MALA</a:t>
            </a:r>
            <a:r>
              <a:rPr lang="hr-HR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KNJIŽNICA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549796" y="-459432"/>
            <a:ext cx="3024336" cy="7560840"/>
          </a:xfrm>
          <a:prstGeom prst="rect">
            <a:avLst/>
          </a:prstGeom>
          <a:solidFill>
            <a:srgbClr val="BBD6EE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99"/>
              <a:buFont typeface="Calibri"/>
              <a:buNone/>
            </a:pPr>
            <a:r>
              <a:rPr lang="hr-HR" sz="439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Projekt</a:t>
            </a:r>
            <a:br>
              <a:rPr lang="hr-HR" sz="439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r-HR" sz="439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hr-HR" sz="439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r-HR" sz="4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Naša mala knjižnica: </a:t>
            </a:r>
            <a:r>
              <a:rPr lang="hr-HR" sz="3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hr-HR" sz="3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r-HR" sz="3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upoznajmo ilustratore i autore za djecu</a:t>
            </a:r>
            <a:endParaRPr sz="3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5" name="Shape 185"/>
          <p:cNvGrpSpPr/>
          <p:nvPr/>
        </p:nvGrpSpPr>
        <p:grpSpPr>
          <a:xfrm>
            <a:off x="5507977" y="693151"/>
            <a:ext cx="4732687" cy="5300005"/>
            <a:chOff x="2509909" y="455"/>
            <a:chExt cx="4732687" cy="5300005"/>
          </a:xfrm>
        </p:grpSpPr>
        <p:sp>
          <p:nvSpPr>
            <p:cNvPr id="186" name="Shape 186"/>
            <p:cNvSpPr/>
            <p:nvPr/>
          </p:nvSpPr>
          <p:spPr>
            <a:xfrm>
              <a:off x="4081115" y="1855320"/>
              <a:ext cx="1590274" cy="1590274"/>
            </a:xfrm>
            <a:prstGeom prst="roundRect">
              <a:avLst>
                <a:gd name="adj" fmla="val 16667"/>
              </a:avLst>
            </a:prstGeom>
            <a:solidFill>
              <a:srgbClr val="BBD6EE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Shape 187"/>
            <p:cNvSpPr txBox="1"/>
            <p:nvPr/>
          </p:nvSpPr>
          <p:spPr>
            <a:xfrm>
              <a:off x="4158746" y="1932951"/>
              <a:ext cx="1435012" cy="14350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Calibri"/>
                <a:buNone/>
              </a:pPr>
              <a:endPara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Shape 188"/>
            <p:cNvSpPr/>
            <p:nvPr/>
          </p:nvSpPr>
          <p:spPr>
            <a:xfrm rot="-5400000">
              <a:off x="4481562" y="1460630"/>
              <a:ext cx="78938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noFill/>
            <a:ln w="12700" cap="flat" cmpd="sng">
              <a:solidFill>
                <a:srgbClr val="487AA8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89" name="Shape 189"/>
            <p:cNvSpPr/>
            <p:nvPr/>
          </p:nvSpPr>
          <p:spPr>
            <a:xfrm>
              <a:off x="4343510" y="455"/>
              <a:ext cx="1065484" cy="1065484"/>
            </a:xfrm>
            <a:prstGeom prst="roundRect">
              <a:avLst>
                <a:gd name="adj" fmla="val 16667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Shape 190"/>
            <p:cNvSpPr txBox="1"/>
            <p:nvPr/>
          </p:nvSpPr>
          <p:spPr>
            <a:xfrm>
              <a:off x="4395523" y="52468"/>
              <a:ext cx="961458" cy="9614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hr-HR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Slovenija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Shape 191"/>
            <p:cNvSpPr/>
            <p:nvPr/>
          </p:nvSpPr>
          <p:spPr>
            <a:xfrm rot="-1800000">
              <a:off x="5632272" y="2045395"/>
              <a:ext cx="583957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noFill/>
            <a:ln w="12700" cap="flat" cmpd="sng">
              <a:solidFill>
                <a:srgbClr val="487AA8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92" name="Shape 192"/>
            <p:cNvSpPr/>
            <p:nvPr/>
          </p:nvSpPr>
          <p:spPr>
            <a:xfrm>
              <a:off x="6177112" y="1059085"/>
              <a:ext cx="1065484" cy="1065484"/>
            </a:xfrm>
            <a:prstGeom prst="roundRect">
              <a:avLst>
                <a:gd name="adj" fmla="val 16667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Shape 193"/>
            <p:cNvSpPr txBox="1"/>
            <p:nvPr/>
          </p:nvSpPr>
          <p:spPr>
            <a:xfrm>
              <a:off x="6229125" y="1111098"/>
              <a:ext cx="961458" cy="9614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8400" tIns="58400" rIns="58400" bIns="58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alibri"/>
                <a:buNone/>
              </a:pPr>
              <a:r>
                <a:rPr lang="hr-HR" sz="2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Poljska</a:t>
              </a:r>
              <a:endParaRPr sz="2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Shape 194"/>
            <p:cNvSpPr/>
            <p:nvPr/>
          </p:nvSpPr>
          <p:spPr>
            <a:xfrm rot="1800000">
              <a:off x="5632272" y="3255520"/>
              <a:ext cx="583957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noFill/>
            <a:ln w="12700" cap="flat" cmpd="sng">
              <a:solidFill>
                <a:srgbClr val="487AA8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95" name="Shape 195"/>
            <p:cNvSpPr/>
            <p:nvPr/>
          </p:nvSpPr>
          <p:spPr>
            <a:xfrm>
              <a:off x="6177112" y="3176346"/>
              <a:ext cx="1065484" cy="1065484"/>
            </a:xfrm>
            <a:prstGeom prst="roundRect">
              <a:avLst>
                <a:gd name="adj" fmla="val 16667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Shape 196"/>
            <p:cNvSpPr txBox="1"/>
            <p:nvPr/>
          </p:nvSpPr>
          <p:spPr>
            <a:xfrm>
              <a:off x="6229125" y="3228359"/>
              <a:ext cx="961458" cy="9614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1275" tIns="81275" rIns="81275" bIns="81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Calibri"/>
                <a:buNone/>
              </a:pPr>
              <a:r>
                <a:rPr lang="hr-HR" sz="3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Litva</a:t>
              </a:r>
              <a:endParaRPr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Shape 197"/>
            <p:cNvSpPr/>
            <p:nvPr/>
          </p:nvSpPr>
          <p:spPr>
            <a:xfrm rot="5400000">
              <a:off x="4481562" y="3840285"/>
              <a:ext cx="78938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noFill/>
            <a:ln w="12700" cap="flat" cmpd="sng">
              <a:solidFill>
                <a:srgbClr val="487AA8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98" name="Shape 198"/>
            <p:cNvSpPr/>
            <p:nvPr/>
          </p:nvSpPr>
          <p:spPr>
            <a:xfrm>
              <a:off x="4343510" y="4234976"/>
              <a:ext cx="1065484" cy="1065484"/>
            </a:xfrm>
            <a:prstGeom prst="roundRect">
              <a:avLst>
                <a:gd name="adj" fmla="val 16667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Shape 199"/>
            <p:cNvSpPr txBox="1"/>
            <p:nvPr/>
          </p:nvSpPr>
          <p:spPr>
            <a:xfrm>
              <a:off x="4395523" y="4286989"/>
              <a:ext cx="961458" cy="9614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8250" tIns="48250" rIns="48250" bIns="48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rPr lang="hr-HR" sz="1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Hrvatska</a:t>
              </a: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Shape 200"/>
            <p:cNvSpPr/>
            <p:nvPr/>
          </p:nvSpPr>
          <p:spPr>
            <a:xfrm rot="9000000">
              <a:off x="3536276" y="3255520"/>
              <a:ext cx="583957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noFill/>
            <a:ln w="12700" cap="flat" cmpd="sng">
              <a:solidFill>
                <a:srgbClr val="487AA8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01" name="Shape 201"/>
            <p:cNvSpPr/>
            <p:nvPr/>
          </p:nvSpPr>
          <p:spPr>
            <a:xfrm>
              <a:off x="2509909" y="3176346"/>
              <a:ext cx="1065484" cy="1065484"/>
            </a:xfrm>
            <a:prstGeom prst="roundRect">
              <a:avLst>
                <a:gd name="adj" fmla="val 16667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Shape 202"/>
            <p:cNvSpPr txBox="1"/>
            <p:nvPr/>
          </p:nvSpPr>
          <p:spPr>
            <a:xfrm>
              <a:off x="2561922" y="3228359"/>
              <a:ext cx="961458" cy="9614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Calibri"/>
                <a:buNone/>
              </a:pPr>
              <a:r>
                <a:rPr lang="hr-HR" sz="2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Estonija</a:t>
              </a:r>
              <a:endPara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Shape 203"/>
            <p:cNvSpPr/>
            <p:nvPr/>
          </p:nvSpPr>
          <p:spPr>
            <a:xfrm rot="-9000000">
              <a:off x="3536276" y="2045395"/>
              <a:ext cx="583957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noFill/>
            <a:ln w="12700" cap="flat" cmpd="sng">
              <a:solidFill>
                <a:srgbClr val="487AA8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04" name="Shape 204"/>
            <p:cNvSpPr/>
            <p:nvPr/>
          </p:nvSpPr>
          <p:spPr>
            <a:xfrm>
              <a:off x="2509909" y="1059085"/>
              <a:ext cx="1065484" cy="1065484"/>
            </a:xfrm>
            <a:prstGeom prst="roundRect">
              <a:avLst>
                <a:gd name="adj" fmla="val 16667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Shape 205"/>
            <p:cNvSpPr txBox="1"/>
            <p:nvPr/>
          </p:nvSpPr>
          <p:spPr>
            <a:xfrm>
              <a:off x="2561922" y="1111098"/>
              <a:ext cx="961458" cy="9614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500" tIns="63500" rIns="63500" bIns="635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lang="hr-HR" sz="2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Latvija</a:t>
              </a:r>
              <a:endParaRPr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6" name="Shape 206"/>
          <p:cNvGrpSpPr/>
          <p:nvPr/>
        </p:nvGrpSpPr>
        <p:grpSpPr>
          <a:xfrm>
            <a:off x="7262253" y="2564904"/>
            <a:ext cx="1224136" cy="1345855"/>
            <a:chOff x="10179777" y="548680"/>
            <a:chExt cx="1224136" cy="1345855"/>
          </a:xfrm>
        </p:grpSpPr>
        <p:pic>
          <p:nvPicPr>
            <p:cNvPr id="207" name="Shape 207" descr="http://www.nasamalaknjiznica.si/wp-content/uploads/2015/04/OurLittleLibrary-ENG-RGB.gif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270876" y="548680"/>
              <a:ext cx="1041938" cy="12018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8" name="Shape 208"/>
            <p:cNvSpPr txBox="1"/>
            <p:nvPr/>
          </p:nvSpPr>
          <p:spPr>
            <a:xfrm>
              <a:off x="10179777" y="1371315"/>
              <a:ext cx="1224136" cy="523220"/>
            </a:xfrm>
            <a:prstGeom prst="rect">
              <a:avLst/>
            </a:prstGeom>
            <a:solidFill>
              <a:srgbClr val="BBD6E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-HR" sz="1400" b="1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NAŠA</a:t>
              </a:r>
              <a:r>
                <a:rPr lang="hr-HR"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hr-HR" sz="1400" b="1">
                  <a:solidFill>
                    <a:srgbClr val="2E75B5"/>
                  </a:solidFill>
                  <a:latin typeface="Calibri"/>
                  <a:ea typeface="Calibri"/>
                  <a:cs typeface="Calibri"/>
                  <a:sym typeface="Calibri"/>
                </a:rPr>
                <a:t>MALA</a:t>
              </a:r>
              <a:r>
                <a:rPr lang="hr-HR"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KNJIŽNICA</a:t>
              </a: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xfrm>
            <a:off x="549796" y="-171400"/>
            <a:ext cx="3024336" cy="7272808"/>
          </a:xfrm>
          <a:prstGeom prst="rect">
            <a:avLst/>
          </a:prstGeom>
          <a:solidFill>
            <a:srgbClr val="BBD6EE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99"/>
              <a:buFont typeface="Calibri"/>
              <a:buNone/>
            </a:pPr>
            <a:r>
              <a:rPr lang="hr-HR" sz="439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Cilj</a:t>
            </a:r>
            <a:br>
              <a:rPr lang="hr-HR" sz="439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r-HR" sz="439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projekta</a:t>
            </a:r>
            <a:endParaRPr sz="3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4" name="Shape 214"/>
          <p:cNvGrpSpPr/>
          <p:nvPr/>
        </p:nvGrpSpPr>
        <p:grpSpPr>
          <a:xfrm>
            <a:off x="1449896" y="404664"/>
            <a:ext cx="1224136" cy="1345855"/>
            <a:chOff x="10179777" y="548680"/>
            <a:chExt cx="1224136" cy="1345855"/>
          </a:xfrm>
        </p:grpSpPr>
        <p:pic>
          <p:nvPicPr>
            <p:cNvPr id="215" name="Shape 215" descr="http://www.nasamalaknjiznica.si/wp-content/uploads/2015/04/OurLittleLibrary-ENG-RGB.gif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270876" y="548680"/>
              <a:ext cx="1041938" cy="12018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6" name="Shape 216"/>
            <p:cNvSpPr txBox="1"/>
            <p:nvPr/>
          </p:nvSpPr>
          <p:spPr>
            <a:xfrm>
              <a:off x="10179777" y="1371315"/>
              <a:ext cx="1224136" cy="523220"/>
            </a:xfrm>
            <a:prstGeom prst="rect">
              <a:avLst/>
            </a:prstGeom>
            <a:solidFill>
              <a:srgbClr val="BBD6E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-HR" sz="1400" b="1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NAŠA</a:t>
              </a:r>
              <a:r>
                <a:rPr lang="hr-HR"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hr-HR" sz="1400" b="1">
                  <a:solidFill>
                    <a:srgbClr val="2E75B5"/>
                  </a:solidFill>
                  <a:latin typeface="Calibri"/>
                  <a:ea typeface="Calibri"/>
                  <a:cs typeface="Calibri"/>
                  <a:sym typeface="Calibri"/>
                </a:rPr>
                <a:t>MALA</a:t>
              </a:r>
              <a:r>
                <a:rPr lang="hr-HR"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KNJIŽNICA</a:t>
              </a:r>
              <a:endParaRPr/>
            </a:p>
          </p:txBody>
        </p:sp>
      </p:grpSp>
      <p:sp>
        <p:nvSpPr>
          <p:cNvPr id="217" name="Shape 217"/>
          <p:cNvSpPr txBox="1"/>
          <p:nvPr/>
        </p:nvSpPr>
        <p:spPr>
          <a:xfrm>
            <a:off x="4798268" y="620688"/>
            <a:ext cx="6912768" cy="5262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hr-H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poticanje kreativnog čitanja među djecom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hr-H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upoznavanje autora iz drugih zemalja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hr-H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povećanje vidljivosti autora, ilustratora i nakladničkih projekata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hr-H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pristup autora i ilustratora stranim tržištima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hr-H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promicanje čitalačkih navika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hr-H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promicanje međuinstitucionalne suradnje: škole, knjižnice, kulturni centri, nakladnici...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title"/>
          </p:nvPr>
        </p:nvSpPr>
        <p:spPr>
          <a:xfrm>
            <a:off x="333772" y="375185"/>
            <a:ext cx="3024336" cy="7272808"/>
          </a:xfrm>
          <a:prstGeom prst="rect">
            <a:avLst/>
          </a:prstGeom>
          <a:solidFill>
            <a:srgbClr val="BBD6EE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99"/>
              <a:buFont typeface="Calibri"/>
              <a:buNone/>
            </a:pPr>
            <a:r>
              <a:rPr lang="hr-HR" sz="439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Temelj partnerske suradnje</a:t>
            </a:r>
            <a:endParaRPr sz="3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3" name="Shape 223"/>
          <p:cNvGrpSpPr/>
          <p:nvPr/>
        </p:nvGrpSpPr>
        <p:grpSpPr>
          <a:xfrm>
            <a:off x="1449896" y="404664"/>
            <a:ext cx="1224136" cy="1345855"/>
            <a:chOff x="10179777" y="548680"/>
            <a:chExt cx="1224136" cy="1345855"/>
          </a:xfrm>
        </p:grpSpPr>
        <p:pic>
          <p:nvPicPr>
            <p:cNvPr id="224" name="Shape 224" descr="http://www.nasamalaknjiznica.si/wp-content/uploads/2015/04/OurLittleLibrary-ENG-RGB.gif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270876" y="548680"/>
              <a:ext cx="1041938" cy="12018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5" name="Shape 225"/>
            <p:cNvSpPr txBox="1"/>
            <p:nvPr/>
          </p:nvSpPr>
          <p:spPr>
            <a:xfrm>
              <a:off x="10179777" y="1371315"/>
              <a:ext cx="1224136" cy="523220"/>
            </a:xfrm>
            <a:prstGeom prst="rect">
              <a:avLst/>
            </a:prstGeom>
            <a:solidFill>
              <a:srgbClr val="BBD6E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-HR" sz="1400" b="1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NAŠA</a:t>
              </a:r>
              <a:r>
                <a:rPr lang="hr-HR"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hr-HR" sz="1400" b="1">
                  <a:solidFill>
                    <a:srgbClr val="2E75B5"/>
                  </a:solidFill>
                  <a:latin typeface="Calibri"/>
                  <a:ea typeface="Calibri"/>
                  <a:cs typeface="Calibri"/>
                  <a:sym typeface="Calibri"/>
                </a:rPr>
                <a:t>MALA</a:t>
              </a:r>
              <a:r>
                <a:rPr lang="hr-HR"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KNJIŽNICA</a:t>
              </a:r>
              <a:endParaRPr/>
            </a:p>
          </p:txBody>
        </p:sp>
      </p:grpSp>
      <p:sp>
        <p:nvSpPr>
          <p:cNvPr id="226" name="Shape 226"/>
          <p:cNvSpPr txBox="1"/>
          <p:nvPr/>
        </p:nvSpPr>
        <p:spPr>
          <a:xfrm>
            <a:off x="4798268" y="620688"/>
            <a:ext cx="6912768" cy="5909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hr-H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objavljivanje kvalitetnih knjiga za djecu na jezicima svih članica projekta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hr-H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omogućiti nagrađivanim autorima da njihove nagrade postanu poznate i preko granica 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hr-H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usklađivanje promotivnih aktivnosti po principu uzajamnosti 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hr-H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zajednički nastup prema institucijama EU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hr-H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title"/>
          </p:nvPr>
        </p:nvSpPr>
        <p:spPr>
          <a:xfrm>
            <a:off x="549796" y="-171400"/>
            <a:ext cx="3024336" cy="7272808"/>
          </a:xfrm>
          <a:prstGeom prst="rect">
            <a:avLst/>
          </a:prstGeom>
          <a:solidFill>
            <a:srgbClr val="BBD6EE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99"/>
              <a:buFont typeface="Calibri"/>
              <a:buNone/>
            </a:pPr>
            <a:r>
              <a:rPr lang="hr-HR" sz="439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Struktura projekta</a:t>
            </a:r>
            <a:endParaRPr sz="3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2" name="Shape 232"/>
          <p:cNvGrpSpPr/>
          <p:nvPr/>
        </p:nvGrpSpPr>
        <p:grpSpPr>
          <a:xfrm>
            <a:off x="1449896" y="404664"/>
            <a:ext cx="1224136" cy="1345855"/>
            <a:chOff x="10179777" y="548680"/>
            <a:chExt cx="1224136" cy="1345855"/>
          </a:xfrm>
        </p:grpSpPr>
        <p:pic>
          <p:nvPicPr>
            <p:cNvPr id="233" name="Shape 233" descr="http://www.nasamalaknjiznica.si/wp-content/uploads/2015/04/OurLittleLibrary-ENG-RGB.gif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270876" y="548680"/>
              <a:ext cx="1041938" cy="12018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4" name="Shape 234"/>
            <p:cNvSpPr txBox="1"/>
            <p:nvPr/>
          </p:nvSpPr>
          <p:spPr>
            <a:xfrm>
              <a:off x="10179777" y="1371315"/>
              <a:ext cx="1224136" cy="523220"/>
            </a:xfrm>
            <a:prstGeom prst="rect">
              <a:avLst/>
            </a:prstGeom>
            <a:solidFill>
              <a:srgbClr val="BBD6E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-HR" sz="1400" b="1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NAŠA</a:t>
              </a:r>
              <a:r>
                <a:rPr lang="hr-HR"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hr-HR" sz="1400" b="1">
                  <a:solidFill>
                    <a:srgbClr val="2E75B5"/>
                  </a:solidFill>
                  <a:latin typeface="Calibri"/>
                  <a:ea typeface="Calibri"/>
                  <a:cs typeface="Calibri"/>
                  <a:sym typeface="Calibri"/>
                </a:rPr>
                <a:t>MALA</a:t>
              </a:r>
              <a:r>
                <a:rPr lang="hr-HR"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KNJIŽNICA</a:t>
              </a:r>
              <a:endParaRPr/>
            </a:p>
          </p:txBody>
        </p:sp>
      </p:grpSp>
      <p:grpSp>
        <p:nvGrpSpPr>
          <p:cNvPr id="235" name="Shape 235"/>
          <p:cNvGrpSpPr/>
          <p:nvPr/>
        </p:nvGrpSpPr>
        <p:grpSpPr>
          <a:xfrm>
            <a:off x="4474232" y="526562"/>
            <a:ext cx="7154269" cy="5345849"/>
            <a:chOff x="0" y="49890"/>
            <a:chExt cx="7154269" cy="5345849"/>
          </a:xfrm>
        </p:grpSpPr>
        <p:sp>
          <p:nvSpPr>
            <p:cNvPr id="236" name="Shape 236"/>
            <p:cNvSpPr/>
            <p:nvPr/>
          </p:nvSpPr>
          <p:spPr>
            <a:xfrm>
              <a:off x="4958989" y="2540693"/>
              <a:ext cx="91440" cy="33855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12700" cap="flat" cmpd="sng">
              <a:solidFill>
                <a:srgbClr val="528CBE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37" name="Shape 237"/>
            <p:cNvSpPr/>
            <p:nvPr/>
          </p:nvSpPr>
          <p:spPr>
            <a:xfrm>
              <a:off x="3526886" y="1127357"/>
              <a:ext cx="1477822" cy="33855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60476"/>
                  </a:lnTo>
                  <a:lnTo>
                    <a:pt x="120000" y="60476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487AA8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38" name="Shape 238"/>
            <p:cNvSpPr/>
            <p:nvPr/>
          </p:nvSpPr>
          <p:spPr>
            <a:xfrm>
              <a:off x="2003343" y="3954029"/>
              <a:ext cx="91440" cy="33855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12700" cap="flat" cmpd="sng">
              <a:solidFill>
                <a:srgbClr val="528CBE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39" name="Shape 239"/>
            <p:cNvSpPr/>
            <p:nvPr/>
          </p:nvSpPr>
          <p:spPr>
            <a:xfrm>
              <a:off x="2003343" y="2540693"/>
              <a:ext cx="91440" cy="33855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12700" cap="flat" cmpd="sng">
              <a:solidFill>
                <a:srgbClr val="528CBE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40" name="Shape 240"/>
            <p:cNvSpPr/>
            <p:nvPr/>
          </p:nvSpPr>
          <p:spPr>
            <a:xfrm>
              <a:off x="2049063" y="1127357"/>
              <a:ext cx="1477822" cy="33855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120000" y="60476"/>
                  </a:lnTo>
                  <a:lnTo>
                    <a:pt x="0" y="60476"/>
                  </a:lnTo>
                  <a:lnTo>
                    <a:pt x="0" y="120000"/>
                  </a:lnTo>
                </a:path>
              </a:pathLst>
            </a:custGeom>
            <a:noFill/>
            <a:ln w="12700" cap="flat" cmpd="sng">
              <a:solidFill>
                <a:srgbClr val="487AA8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41" name="Shape 241"/>
            <p:cNvSpPr/>
            <p:nvPr/>
          </p:nvSpPr>
          <p:spPr>
            <a:xfrm>
              <a:off x="2989496" y="52577"/>
              <a:ext cx="1074780" cy="1074780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 l="-50000" r="-50000"/>
              </a:stretch>
            </a:blipFill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Shape 242"/>
            <p:cNvSpPr/>
            <p:nvPr/>
          </p:nvSpPr>
          <p:spPr>
            <a:xfrm>
              <a:off x="4064276" y="49890"/>
              <a:ext cx="1612170" cy="10747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Shape 243"/>
            <p:cNvSpPr txBox="1"/>
            <p:nvPr/>
          </p:nvSpPr>
          <p:spPr>
            <a:xfrm>
              <a:off x="4064276" y="49890"/>
              <a:ext cx="1612170" cy="10747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Calibri"/>
                <a:buNone/>
              </a:pPr>
              <a:r>
                <a:rPr lang="hr-HR" sz="3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Slovenija</a:t>
              </a:r>
              <a:endPara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Shape 244"/>
            <p:cNvSpPr/>
            <p:nvPr/>
          </p:nvSpPr>
          <p:spPr>
            <a:xfrm>
              <a:off x="1511673" y="1465913"/>
              <a:ext cx="1074780" cy="1074780"/>
            </a:xfrm>
            <a:prstGeom prst="ellipse">
              <a:avLst/>
            </a:prstGeom>
            <a:blipFill rotWithShape="1">
              <a:blip r:embed="rId5">
                <a:alphaModFix/>
              </a:blip>
              <a:stretch>
                <a:fillRect l="-28996" r="-28996"/>
              </a:stretch>
            </a:blipFill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Shape 245"/>
            <p:cNvSpPr/>
            <p:nvPr/>
          </p:nvSpPr>
          <p:spPr>
            <a:xfrm>
              <a:off x="0" y="1511806"/>
              <a:ext cx="1612170" cy="10747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Shape 246"/>
            <p:cNvSpPr txBox="1"/>
            <p:nvPr/>
          </p:nvSpPr>
          <p:spPr>
            <a:xfrm>
              <a:off x="0" y="1511806"/>
              <a:ext cx="1612170" cy="10747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Calibri"/>
                <a:buNone/>
              </a:pPr>
              <a:r>
                <a:rPr lang="hr-HR" sz="3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Estonija</a:t>
              </a:r>
              <a:endPara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Shape 247"/>
            <p:cNvSpPr/>
            <p:nvPr/>
          </p:nvSpPr>
          <p:spPr>
            <a:xfrm>
              <a:off x="1511673" y="2879249"/>
              <a:ext cx="1074780" cy="1074780"/>
            </a:xfrm>
            <a:prstGeom prst="ellipse">
              <a:avLst/>
            </a:prstGeom>
            <a:blipFill rotWithShape="1">
              <a:blip r:embed="rId6">
                <a:alphaModFix/>
              </a:blip>
              <a:stretch>
                <a:fillRect l="-29999" r="-29997"/>
              </a:stretch>
            </a:blipFill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Shape 248"/>
            <p:cNvSpPr/>
            <p:nvPr/>
          </p:nvSpPr>
          <p:spPr>
            <a:xfrm>
              <a:off x="0" y="2952398"/>
              <a:ext cx="1612170" cy="10747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Shape 249"/>
            <p:cNvSpPr txBox="1"/>
            <p:nvPr/>
          </p:nvSpPr>
          <p:spPr>
            <a:xfrm>
              <a:off x="0" y="2952398"/>
              <a:ext cx="1612170" cy="10747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Calibri"/>
                <a:buNone/>
              </a:pPr>
              <a:r>
                <a:rPr lang="hr-HR" sz="3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Poljska</a:t>
              </a:r>
              <a:endPara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Shape 250"/>
            <p:cNvSpPr/>
            <p:nvPr/>
          </p:nvSpPr>
          <p:spPr>
            <a:xfrm>
              <a:off x="1511673" y="4292585"/>
              <a:ext cx="1074780" cy="1074780"/>
            </a:xfrm>
            <a:prstGeom prst="ellipse">
              <a:avLst/>
            </a:prstGeom>
            <a:blipFill rotWithShape="1">
              <a:blip r:embed="rId7">
                <a:alphaModFix/>
              </a:blip>
              <a:stretch>
                <a:fillRect l="-50000" r="-50000"/>
              </a:stretch>
            </a:blip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Shape 251"/>
            <p:cNvSpPr/>
            <p:nvPr/>
          </p:nvSpPr>
          <p:spPr>
            <a:xfrm>
              <a:off x="0" y="4320959"/>
              <a:ext cx="1612170" cy="10747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Shape 252"/>
            <p:cNvSpPr txBox="1"/>
            <p:nvPr/>
          </p:nvSpPr>
          <p:spPr>
            <a:xfrm>
              <a:off x="0" y="4320959"/>
              <a:ext cx="1612170" cy="10747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Calibri"/>
                <a:buNone/>
              </a:pPr>
              <a:r>
                <a:rPr lang="hr-HR" sz="3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Latvija</a:t>
              </a:r>
              <a:endPara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Shape 253"/>
            <p:cNvSpPr/>
            <p:nvPr/>
          </p:nvSpPr>
          <p:spPr>
            <a:xfrm>
              <a:off x="4467319" y="1465913"/>
              <a:ext cx="1074780" cy="1074780"/>
            </a:xfrm>
            <a:prstGeom prst="ellipse">
              <a:avLst/>
            </a:prstGeom>
            <a:blipFill rotWithShape="1">
              <a:blip r:embed="rId8">
                <a:alphaModFix/>
              </a:blip>
              <a:stretch>
                <a:fillRect l="-50000" r="-50000"/>
              </a:stretch>
            </a:blip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Shape 254"/>
            <p:cNvSpPr/>
            <p:nvPr/>
          </p:nvSpPr>
          <p:spPr>
            <a:xfrm>
              <a:off x="5542099" y="1463226"/>
              <a:ext cx="1612170" cy="10747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Shape 255"/>
            <p:cNvSpPr txBox="1"/>
            <p:nvPr/>
          </p:nvSpPr>
          <p:spPr>
            <a:xfrm>
              <a:off x="5542099" y="1463226"/>
              <a:ext cx="1612170" cy="10747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Calibri"/>
                <a:buNone/>
              </a:pPr>
              <a:r>
                <a:rPr lang="hr-HR" sz="3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Hrvatska</a:t>
              </a:r>
              <a:endPara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Shape 256"/>
            <p:cNvSpPr/>
            <p:nvPr/>
          </p:nvSpPr>
          <p:spPr>
            <a:xfrm>
              <a:off x="4467319" y="2879249"/>
              <a:ext cx="1074780" cy="1074780"/>
            </a:xfrm>
            <a:prstGeom prst="ellipse">
              <a:avLst/>
            </a:prstGeom>
            <a:blipFill rotWithShape="1">
              <a:blip r:embed="rId9">
                <a:alphaModFix/>
              </a:blip>
              <a:stretch>
                <a:fillRect l="-24998" r="-24998"/>
              </a:stretch>
            </a:blip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Shape 257"/>
            <p:cNvSpPr/>
            <p:nvPr/>
          </p:nvSpPr>
          <p:spPr>
            <a:xfrm>
              <a:off x="5542099" y="2876562"/>
              <a:ext cx="1612170" cy="10747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Shape 258"/>
            <p:cNvSpPr txBox="1"/>
            <p:nvPr/>
          </p:nvSpPr>
          <p:spPr>
            <a:xfrm>
              <a:off x="5542099" y="2876562"/>
              <a:ext cx="1612170" cy="10747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Calibri"/>
                <a:buNone/>
              </a:pPr>
              <a:r>
                <a:rPr lang="hr-HR" sz="3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Litva</a:t>
              </a:r>
              <a:endPara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9" name="Shape 259"/>
          <p:cNvSpPr txBox="1"/>
          <p:nvPr/>
        </p:nvSpPr>
        <p:spPr>
          <a:xfrm>
            <a:off x="4366220" y="1165743"/>
            <a:ext cx="165618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Knjige za djecu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 do 8 godina</a:t>
            </a:r>
            <a:endParaRPr/>
          </a:p>
        </p:txBody>
      </p:sp>
      <p:sp>
        <p:nvSpPr>
          <p:cNvPr id="260" name="Shape 260"/>
          <p:cNvSpPr txBox="1"/>
          <p:nvPr/>
        </p:nvSpPr>
        <p:spPr>
          <a:xfrm>
            <a:off x="10054852" y="1165743"/>
            <a:ext cx="165618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Knjige za djecu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 do 12 godina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title"/>
          </p:nvPr>
        </p:nvSpPr>
        <p:spPr>
          <a:xfrm>
            <a:off x="549796" y="-171400"/>
            <a:ext cx="3024336" cy="7272808"/>
          </a:xfrm>
          <a:prstGeom prst="rect">
            <a:avLst/>
          </a:prstGeom>
          <a:solidFill>
            <a:srgbClr val="BBD6EE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99"/>
              <a:buFont typeface="Calibri"/>
              <a:buNone/>
            </a:pPr>
            <a:r>
              <a:rPr lang="hr-HR" sz="439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Oblici suradnje</a:t>
            </a:r>
            <a:endParaRPr sz="3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6" name="Shape 266"/>
          <p:cNvGrpSpPr/>
          <p:nvPr/>
        </p:nvGrpSpPr>
        <p:grpSpPr>
          <a:xfrm>
            <a:off x="1449896" y="404664"/>
            <a:ext cx="1224136" cy="1345855"/>
            <a:chOff x="10179777" y="548680"/>
            <a:chExt cx="1224136" cy="1345855"/>
          </a:xfrm>
        </p:grpSpPr>
        <p:pic>
          <p:nvPicPr>
            <p:cNvPr id="267" name="Shape 267" descr="http://www.nasamalaknjiznica.si/wp-content/uploads/2015/04/OurLittleLibrary-ENG-RGB.gif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270876" y="548680"/>
              <a:ext cx="1041938" cy="12018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8" name="Shape 268"/>
            <p:cNvSpPr txBox="1"/>
            <p:nvPr/>
          </p:nvSpPr>
          <p:spPr>
            <a:xfrm>
              <a:off x="10179777" y="1371315"/>
              <a:ext cx="1224136" cy="523220"/>
            </a:xfrm>
            <a:prstGeom prst="rect">
              <a:avLst/>
            </a:prstGeom>
            <a:solidFill>
              <a:srgbClr val="BBD6E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-HR" sz="1400" b="1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NAŠA</a:t>
              </a:r>
              <a:r>
                <a:rPr lang="hr-HR"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hr-HR" sz="1400" b="1">
                  <a:solidFill>
                    <a:srgbClr val="2E75B5"/>
                  </a:solidFill>
                  <a:latin typeface="Calibri"/>
                  <a:ea typeface="Calibri"/>
                  <a:cs typeface="Calibri"/>
                  <a:sym typeface="Calibri"/>
                </a:rPr>
                <a:t>MALA</a:t>
              </a:r>
              <a:r>
                <a:rPr lang="hr-HR"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KNJIŽNICA</a:t>
              </a:r>
              <a:endParaRPr/>
            </a:p>
          </p:txBody>
        </p:sp>
      </p:grpSp>
      <p:sp>
        <p:nvSpPr>
          <p:cNvPr id="269" name="Shape 269"/>
          <p:cNvSpPr/>
          <p:nvPr/>
        </p:nvSpPr>
        <p:spPr>
          <a:xfrm>
            <a:off x="4294212" y="836712"/>
            <a:ext cx="6912768" cy="4678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hr-H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zajedničko planiranje projekata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hr-H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susreti na nacionalnim i međunarodnim sajmovima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hr-H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Bologna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hr-H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Frankfurt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hr-H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Vilnius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hr-H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Ljubljana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hr-H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Zagreb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hr-H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koordinacija aktivnosti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hr-H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title"/>
          </p:nvPr>
        </p:nvSpPr>
        <p:spPr>
          <a:xfrm>
            <a:off x="844907" y="365760"/>
            <a:ext cx="10512862" cy="758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hr-HR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Grigor Vitez (1911-1966)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844725" y="980728"/>
            <a:ext cx="4457417" cy="2448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531" marR="0" lvl="0" indent="-22853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⚫"/>
            </a:pPr>
            <a:r>
              <a:rPr lang="hr-HR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začetnik moderne hrvatske dječje književnosti</a:t>
            </a:r>
            <a:endParaRPr/>
          </a:p>
          <a:p>
            <a:pPr marL="228531" marR="0" lvl="0" indent="-22853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⚫"/>
            </a:pPr>
            <a:r>
              <a:rPr lang="hr-HR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pjesme i priče za djecu, brojni članci u časopisima</a:t>
            </a:r>
            <a:endParaRPr/>
          </a:p>
          <a:p>
            <a:pPr marL="228531" marR="0" lvl="0" indent="-22853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⚫"/>
            </a:pPr>
            <a:r>
              <a:rPr lang="hr-HR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pisao je i pjesme za odrasle</a:t>
            </a:r>
            <a:endParaRPr/>
          </a:p>
          <a:p>
            <a:pPr marL="228531" marR="0" lvl="0" indent="-22853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⚫"/>
            </a:pPr>
            <a:r>
              <a:rPr lang="hr-HR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Antuntun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531" marR="0" lvl="0" indent="-22853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⚫"/>
            </a:pPr>
            <a:r>
              <a:rPr lang="hr-HR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nagrada </a:t>
            </a:r>
            <a:r>
              <a:rPr lang="hr-HR" sz="1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Zlatna ptica </a:t>
            </a:r>
            <a:r>
              <a:rPr lang="hr-HR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 izvanredne uspjehe u književnosti za djecu</a:t>
            </a:r>
            <a:endParaRPr/>
          </a:p>
          <a:p>
            <a:pPr marL="228531" marR="0" lvl="0" indent="-22853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⚫"/>
            </a:pPr>
            <a:r>
              <a:rPr lang="hr-HR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1957. osnovao je biblioteku "Vjeverica”, 500 naslova za djecu. </a:t>
            </a:r>
            <a:endParaRPr/>
          </a:p>
          <a:p>
            <a:pPr marL="228531" marR="0" lvl="0" indent="-22853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⚫"/>
            </a:pPr>
            <a:r>
              <a:rPr lang="hr-HR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Godišnja nagrada "Grigor Vitez” (od 1967.) za dječju književnost i ilustraciju</a:t>
            </a:r>
            <a:endParaRPr/>
          </a:p>
        </p:txBody>
      </p:sp>
      <p:sp>
        <p:nvSpPr>
          <p:cNvPr id="276" name="Shape 276"/>
          <p:cNvSpPr/>
          <p:nvPr/>
        </p:nvSpPr>
        <p:spPr>
          <a:xfrm>
            <a:off x="5446340" y="1124744"/>
            <a:ext cx="5112568" cy="5478530"/>
          </a:xfrm>
          <a:prstGeom prst="snipRoundRect">
            <a:avLst>
              <a:gd name="adj1" fmla="val 16667"/>
              <a:gd name="adj2" fmla="val 16667"/>
            </a:avLst>
          </a:prstGeom>
          <a:solidFill>
            <a:srgbClr val="D9B146"/>
          </a:solidFill>
          <a:ln w="127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 zecu koji se volio smijati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Pod naslovom </a:t>
            </a:r>
            <a:r>
              <a:rPr lang="hr-HR"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 zecu koji se volio smijati</a:t>
            </a:r>
            <a:r>
              <a:rPr lang="hr-H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bit će u obliku slikovnice predstavljene tri priče, primjerene djeci nižih </a:t>
            </a:r>
            <a:br>
              <a:rPr lang="hr-H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r-H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razreda osnovne škole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4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 zecu koji se volio smijati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4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Priča o Suncu koju je Bodo po svoj prilici izmislio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4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Olovka iz sna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Ilustracije za tekst Grigora Viteza napravio je </a:t>
            </a:r>
            <a:br>
              <a:rPr lang="hr-H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r-H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cijenjeni i nagrađivani slovenski ilustrator </a:t>
            </a:r>
            <a:br>
              <a:rPr lang="hr-H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r-H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Peter Škerl.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Zajedničko ovim trima pričama su elementi </a:t>
            </a:r>
            <a:br>
              <a:rPr lang="hr-H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r-H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fantastičnoga – u svakoj ima ponešto čudesno, nevjerojatno i nemoguće.</a:t>
            </a:r>
            <a:endParaRPr/>
          </a:p>
        </p:txBody>
      </p:sp>
      <p:sp>
        <p:nvSpPr>
          <p:cNvPr id="277" name="Shape 277"/>
          <p:cNvSpPr/>
          <p:nvPr/>
        </p:nvSpPr>
        <p:spPr>
          <a:xfrm>
            <a:off x="9366981" y="2926968"/>
            <a:ext cx="2125782" cy="3075415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sp>
      <p:sp>
        <p:nvSpPr>
          <p:cNvPr id="278" name="Shape 278"/>
          <p:cNvSpPr txBox="1"/>
          <p:nvPr/>
        </p:nvSpPr>
        <p:spPr>
          <a:xfrm>
            <a:off x="818092" y="3864009"/>
            <a:ext cx="4457417" cy="2370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hr-HR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Peter Škerl (1973) </a:t>
            </a:r>
            <a:endParaRPr/>
          </a:p>
          <a:p>
            <a:pPr marL="227012" marR="0" lvl="0" indent="-22701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hr-H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ilustrirao je četrdesetak knjiga za djecu i brojne članke u dječjim časopisima i tekstove u udžbenicima. </a:t>
            </a:r>
            <a:endParaRPr/>
          </a:p>
          <a:p>
            <a:pPr marL="227013" marR="0" lvl="0" indent="-22701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hr-H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2002. dodijeljena mu je Nagrada Hinko Smrekar za perspektivnog mladog umjetnika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7013" marR="0" lvl="0" indent="-22701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hr-H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2007. dobio je nagradu za najbolju slovensku knjigu za djecu i mlade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7013" marR="0" lvl="0" indent="-22701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hr-H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nagrada za ilustracije za najljepšu slovensku slikovnicu.</a:t>
            </a:r>
            <a:endParaRPr/>
          </a:p>
          <a:p>
            <a:pPr marL="227013" marR="0" lvl="0" indent="-22701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hr-H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2012. u odabiru 250 najljepših knjiga na svijetu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7013" marR="0" lvl="0" indent="-22701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hr-H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nominacija za IBBY-jevu </a:t>
            </a:r>
            <a:r>
              <a:rPr lang="hr-H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Č</a:t>
            </a:r>
            <a:r>
              <a:rPr lang="hr-H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asnu listu 2014</a:t>
            </a:r>
            <a:r>
              <a:rPr lang="hr-HR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pic>
        <p:nvPicPr>
          <p:cNvPr id="279" name="Shape 279" descr="Slika na kojoj se prikazuje životinja  Opis je generiran uz visoku pouzdanos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55666" y="2926968"/>
            <a:ext cx="2222017" cy="3212976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title"/>
          </p:nvPr>
        </p:nvSpPr>
        <p:spPr>
          <a:xfrm>
            <a:off x="844907" y="365760"/>
            <a:ext cx="10512862" cy="758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99"/>
              <a:buFont typeface="Calibri"/>
              <a:buNone/>
            </a:pPr>
            <a:r>
              <a:rPr lang="hr-HR" sz="43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Kęstutis Kasparavičius</a:t>
            </a:r>
            <a:r>
              <a:rPr lang="hr-HR" sz="4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(1954) </a:t>
            </a:r>
            <a:endParaRPr/>
          </a:p>
        </p:txBody>
      </p:sp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844907" y="1556793"/>
            <a:ext cx="4457417" cy="4623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531" marR="0" lvl="0" indent="-22853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⚫"/>
            </a:pPr>
            <a:r>
              <a:rPr lang="hr-H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litavski autor: pisac i ilustrator</a:t>
            </a:r>
            <a:endParaRPr/>
          </a:p>
          <a:p>
            <a:pPr marL="228531" marR="0" lvl="0" indent="-22853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⚫"/>
            </a:pPr>
            <a:r>
              <a:rPr lang="hr-H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prevođen na svim kontinentima</a:t>
            </a:r>
            <a:endParaRPr/>
          </a:p>
          <a:p>
            <a:pPr marL="228531" marR="0" lvl="0" indent="-22853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⚫"/>
            </a:pPr>
            <a:r>
              <a:rPr lang="hr-H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objavljuje od 1984.</a:t>
            </a:r>
            <a:endParaRPr/>
          </a:p>
          <a:p>
            <a:pPr marL="228531" marR="0" lvl="0" indent="-22853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⚫"/>
            </a:pPr>
            <a:r>
              <a:rPr lang="hr-H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nagrađen za ilustracije između ostalog i nagradom </a:t>
            </a:r>
            <a:r>
              <a:rPr lang="hr-HR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Illustrator of the Year</a:t>
            </a:r>
            <a:r>
              <a:rPr lang="hr-H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na sajmu dječje knjige u Bologni, 1994.</a:t>
            </a:r>
            <a:endParaRPr/>
          </a:p>
          <a:p>
            <a:pPr marL="228531" marR="0" lvl="0" indent="-22853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⚫"/>
            </a:pPr>
            <a:r>
              <a:rPr lang="hr-H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više puta gostovao u Hrvatskoj </a:t>
            </a:r>
            <a:endParaRPr/>
          </a:p>
          <a:p>
            <a:pPr marL="228531" marR="0" lvl="0" indent="-22853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⚫"/>
            </a:pPr>
            <a:r>
              <a:rPr lang="hr-H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više puta je nominiran za Andersenovu i nagradu Astrid Lindgren, a 2012. uvršten i na IBBY-jevu Časnu listu</a:t>
            </a:r>
            <a:endParaRPr/>
          </a:p>
          <a:p>
            <a:pPr marL="228531" marR="0" lvl="0" indent="-5079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99"/>
              <a:buFont typeface="Noto Sans Symbols"/>
              <a:buNone/>
            </a:pPr>
            <a:endParaRPr sz="2799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Shape 286"/>
          <p:cNvSpPr/>
          <p:nvPr/>
        </p:nvSpPr>
        <p:spPr>
          <a:xfrm>
            <a:off x="5446340" y="1139579"/>
            <a:ext cx="4752528" cy="5040560"/>
          </a:xfrm>
          <a:prstGeom prst="snipRoundRect">
            <a:avLst>
              <a:gd name="adj1" fmla="val 16667"/>
              <a:gd name="adj2" fmla="val 16667"/>
            </a:avLst>
          </a:prstGeom>
          <a:solidFill>
            <a:srgbClr val="548135"/>
          </a:solidFill>
          <a:ln w="127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Lijenozemska</a:t>
            </a:r>
            <a:r>
              <a:rPr lang="hr-H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hr-HR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Zemlja Dembelija</a:t>
            </a:r>
            <a:r>
              <a:rPr lang="hr-H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 </a:t>
            </a:r>
            <a:r>
              <a:rPr lang="hr-HR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Raj na Zemlji</a:t>
            </a:r>
            <a:r>
              <a:rPr lang="hr-H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nova je inspiracija za knjigu Kęstutisa Kasparavičiusa, utemeljitelja litavske ilustratorske scene, u kojoj nam pokazuje kako on zamišlja tu zemlju.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Kęstutis Kasparavičius vodi nas kroz legendarnu Zemlju Dembeliju i u njoj pokazuje stabla puna kolača i </a:t>
            </a:r>
            <a:br>
              <a:rPr lang="hr-H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r-H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sladoleda i raznu drugu već </a:t>
            </a:r>
            <a:br>
              <a:rPr lang="hr-H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r-H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pripravljenu hranu. Pokazuje nam </a:t>
            </a:r>
            <a:br>
              <a:rPr lang="hr-H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r-H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meke krevete, novčiće i parkove </a:t>
            </a:r>
            <a:br>
              <a:rPr lang="hr-H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r-H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pune odjeće. I sve to kako bi </a:t>
            </a:r>
            <a:br>
              <a:rPr lang="hr-H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r-H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pokazao da uz sve materijalne</a:t>
            </a:r>
            <a:br>
              <a:rPr lang="hr-H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r-H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blagodati čovjek ne mora nužno biti sretan.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7" name="Shape 2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62764" y="3068960"/>
            <a:ext cx="2615720" cy="2922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title"/>
          </p:nvPr>
        </p:nvSpPr>
        <p:spPr>
          <a:xfrm>
            <a:off x="844907" y="365760"/>
            <a:ext cx="10512862" cy="758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hr-HR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Gendrutis Morkūnas</a:t>
            </a:r>
            <a:r>
              <a:rPr lang="hr-HR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(1960-2009)</a:t>
            </a:r>
            <a:endParaRPr/>
          </a:p>
        </p:txBody>
      </p:sp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844907" y="1268761"/>
            <a:ext cx="4457417" cy="2880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531" marR="0" lvl="0" indent="-22853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⚫"/>
            </a:pPr>
            <a:r>
              <a:rPr lang="hr-H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litavski autor</a:t>
            </a:r>
            <a:endParaRPr/>
          </a:p>
          <a:p>
            <a:pPr marL="228531" marR="0" lvl="0" indent="-22853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⚫"/>
            </a:pPr>
            <a:r>
              <a:rPr lang="hr-H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objavio pet knjiga za djecu</a:t>
            </a:r>
            <a:endParaRPr/>
          </a:p>
          <a:p>
            <a:pPr marL="228531" marR="0" lvl="0" indent="-22853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⚫"/>
            </a:pPr>
            <a:r>
              <a:rPr lang="hr-H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predstavnik novog vala u litavskoj književnosti za djecu</a:t>
            </a:r>
            <a:endParaRPr/>
          </a:p>
          <a:p>
            <a:pPr marL="228531" marR="0" lvl="0" indent="-22853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⚫"/>
            </a:pPr>
            <a:r>
              <a:rPr lang="hr-H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postumno mu je, 2010. dodijeljena </a:t>
            </a:r>
            <a:r>
              <a:rPr lang="hr-HR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Nagrada za dječju književnost</a:t>
            </a:r>
            <a:r>
              <a:rPr lang="hr-H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najznačajnija litavska nagrada za to područje</a:t>
            </a:r>
            <a:endParaRPr/>
          </a:p>
        </p:txBody>
      </p:sp>
      <p:sp>
        <p:nvSpPr>
          <p:cNvPr id="294" name="Shape 294"/>
          <p:cNvSpPr/>
          <p:nvPr/>
        </p:nvSpPr>
        <p:spPr>
          <a:xfrm>
            <a:off x="5446340" y="1124744"/>
            <a:ext cx="4752528" cy="5040560"/>
          </a:xfrm>
          <a:prstGeom prst="snipRoundRect">
            <a:avLst>
              <a:gd name="adj1" fmla="val 16667"/>
              <a:gd name="adj2" fmla="val 16667"/>
            </a:avLst>
          </a:prstGeom>
          <a:solidFill>
            <a:srgbClr val="1E4E79"/>
          </a:solidFill>
          <a:ln w="127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Priče iz legla buha</a:t>
            </a:r>
            <a:endParaRPr sz="2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 uvodu u </a:t>
            </a:r>
            <a:r>
              <a:rPr lang="hr-HR" sz="18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Priče iz legla buha</a:t>
            </a:r>
            <a:r>
              <a:rPr lang="hr-H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prerano preminulog,</a:t>
            </a:r>
            <a:r>
              <a:rPr lang="hr-HR" sz="18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nagrađivanog i duhovitog litavskog pisca Gendrutisa Morkūnasa, roditelji predlože svojoj djeci da, kako im ne bi bilo dosadno za vrijeme duge</a:t>
            </a:r>
            <a:br>
              <a:rPr lang="hr-H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r-H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vožnje, promatraju ljude.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Nakon Kestutisa Kasparavičiusa, ovo </a:t>
            </a:r>
            <a:br>
              <a:rPr lang="hr-H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r-H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je drugi litavski autor koji će biti predstavljen mladoj hrvatskoj publici. Kao i priče Kasparavičiusa, i ove priče, </a:t>
            </a:r>
            <a:br>
              <a:rPr lang="hr-H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r-H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što se vidi već i iz naslova, pomalo su pomaknute i pomiču granice tema za dječje priče.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Prevoditeljica MIRJANA BRAČKO</a:t>
            </a:r>
            <a:endParaRPr/>
          </a:p>
        </p:txBody>
      </p:sp>
      <p:pic>
        <p:nvPicPr>
          <p:cNvPr id="295" name="Shape 2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04167" y="3068960"/>
            <a:ext cx="2532913" cy="2922592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Shape 296"/>
          <p:cNvSpPr txBox="1"/>
          <p:nvPr/>
        </p:nvSpPr>
        <p:spPr>
          <a:xfrm>
            <a:off x="844907" y="4221088"/>
            <a:ext cx="4457417" cy="1770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hr-HR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Lina Žutautė</a:t>
            </a:r>
            <a:r>
              <a:rPr lang="hr-HR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(1973)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hr-H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ilustratorica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hr-H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 autorskih slikovnica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hr-HR" sz="2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Najbolja knjiga godine </a:t>
            </a:r>
            <a:r>
              <a:rPr lang="hr-H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IBBY 2010.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>
            <a:spLocks noGrp="1"/>
          </p:cNvSpPr>
          <p:nvPr>
            <p:ph type="title"/>
          </p:nvPr>
        </p:nvSpPr>
        <p:spPr>
          <a:xfrm>
            <a:off x="844907" y="365760"/>
            <a:ext cx="10512862" cy="758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hr-HR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Andrej Rozman</a:t>
            </a:r>
            <a:r>
              <a:rPr lang="hr-HR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(a.k.a. Roza, 1955)</a:t>
            </a:r>
            <a:endParaRPr/>
          </a:p>
        </p:txBody>
      </p:sp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844907" y="1124745"/>
            <a:ext cx="4457417" cy="3312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531" marR="0" lvl="0" indent="-22853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Char char="⚫"/>
            </a:pPr>
            <a:r>
              <a:rPr lang="hr-HR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poznati slovenski autor</a:t>
            </a:r>
            <a:endParaRPr/>
          </a:p>
          <a:p>
            <a:pPr marL="228531" marR="0" lvl="0" indent="-228531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Char char="⚫"/>
            </a:pPr>
            <a:r>
              <a:rPr lang="hr-HR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pjesme i prozna djela za djecu</a:t>
            </a:r>
            <a:endParaRPr/>
          </a:p>
          <a:p>
            <a:pPr marL="228531" marR="0" lvl="0" indent="-228531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Char char="⚫"/>
            </a:pPr>
            <a:r>
              <a:rPr lang="hr-HR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satirična poezija za odrasle. </a:t>
            </a:r>
            <a:endParaRPr/>
          </a:p>
          <a:p>
            <a:pPr marL="228531" marR="0" lvl="0" indent="-228531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Char char="⚫"/>
            </a:pPr>
            <a:r>
              <a:rPr lang="hr-HR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bavi se i kazalištem, suosnivač uličnog </a:t>
            </a:r>
            <a:r>
              <a:rPr lang="hr-HR" sz="17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Teatra Ana Monró</a:t>
            </a:r>
            <a:endParaRPr sz="17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531" marR="0" lvl="0" indent="-228531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Char char="⚫"/>
            </a:pPr>
            <a:r>
              <a:rPr lang="hr-HR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 1982. do 1995. Od 2003. vodi vlastito kazalište </a:t>
            </a:r>
            <a:r>
              <a:rPr lang="hr-HR" sz="17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Rozinteater</a:t>
            </a:r>
            <a:endParaRPr sz="17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531" marR="0" lvl="0" indent="-228531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Char char="⚫"/>
            </a:pPr>
            <a:r>
              <a:rPr lang="hr-HR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više od 20 zbirki pjesama i drugih knjiga za djecu</a:t>
            </a:r>
            <a:endParaRPr/>
          </a:p>
          <a:p>
            <a:pPr marL="228531" marR="0" lvl="0" indent="-228531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Char char="⚫"/>
            </a:pPr>
            <a:r>
              <a:rPr lang="hr-HR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nagrade:  </a:t>
            </a:r>
            <a:r>
              <a:rPr lang="hr-HR" sz="17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Levstik</a:t>
            </a:r>
            <a:r>
              <a:rPr lang="hr-HR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1999. i 2009.; 2010 dobio je </a:t>
            </a:r>
            <a:r>
              <a:rPr lang="hr-HR" sz="17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Prešernovu nagradu </a:t>
            </a:r>
            <a:r>
              <a:rPr lang="hr-HR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 kazališni i književni rad</a:t>
            </a:r>
            <a:endParaRPr/>
          </a:p>
        </p:txBody>
      </p:sp>
      <p:sp>
        <p:nvSpPr>
          <p:cNvPr id="303" name="Shape 303"/>
          <p:cNvSpPr/>
          <p:nvPr/>
        </p:nvSpPr>
        <p:spPr>
          <a:xfrm>
            <a:off x="5446340" y="1124744"/>
            <a:ext cx="5112568" cy="5478530"/>
          </a:xfrm>
          <a:prstGeom prst="snipRoundRect">
            <a:avLst>
              <a:gd name="adj1" fmla="val 16667"/>
              <a:gd name="adj2" fmla="val 16667"/>
            </a:avLst>
          </a:prstGeom>
          <a:solidFill>
            <a:srgbClr val="55AA56"/>
          </a:solidFill>
          <a:ln w="127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Kako je Oskar postao detektiv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Oskar želi postati detektiv, ali boji se da, zbog problema koje ima s čitanjem, nije dovoljno pametan za to. Priča je nastala kao odgovor na sve veći broj djece s disleksijom, koja se zbog tog poremećaja počinju osjećati manje vrijedna. Priča o Oskaru govori djeci da u </a:t>
            </a:r>
            <a:br>
              <a:rPr lang="hr-H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r-H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životu nailazimo na različite probleme, ali </a:t>
            </a:r>
            <a:br>
              <a:rPr lang="hr-H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r-H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unatoč poteškoćama, često stvari nisu tako </a:t>
            </a:r>
            <a:br>
              <a:rPr lang="hr-H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r-H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beznadne kao što nam se čini.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Knjiga se sastoji od tri kratke priče:</a:t>
            </a:r>
            <a:endParaRPr sz="1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Kamen mudraca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Crvena kapica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Duh iz zgrade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 svakoj priči Oskar rješava po jedan detektivski </a:t>
            </a:r>
            <a:br>
              <a:rPr lang="hr-H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r-H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problem.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Knjiga je 2008. godine dobila nagradu za </a:t>
            </a:r>
            <a:br>
              <a:rPr lang="hr-H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r-H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najbolju knjigu za djecu i mlade u Sloveniji, </a:t>
            </a:r>
            <a:br>
              <a:rPr lang="hr-H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r-HR" sz="14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Desetnica </a:t>
            </a:r>
            <a:r>
              <a:rPr lang="hr-H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 prema njoj je napravljena uspješna </a:t>
            </a:r>
            <a:br>
              <a:rPr lang="hr-H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r-H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kazališna predstava. 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Prevoditeljica MIRJANA BRAČKO</a:t>
            </a:r>
            <a:endParaRPr/>
          </a:p>
        </p:txBody>
      </p:sp>
      <p:pic>
        <p:nvPicPr>
          <p:cNvPr id="304" name="Shape 3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04167" y="3177204"/>
            <a:ext cx="2532913" cy="2706103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Shape 305"/>
          <p:cNvSpPr txBox="1"/>
          <p:nvPr/>
        </p:nvSpPr>
        <p:spPr>
          <a:xfrm>
            <a:off x="844906" y="4410986"/>
            <a:ext cx="4457417" cy="1770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Calibri"/>
              <a:buNone/>
            </a:pPr>
            <a:r>
              <a:rPr lang="hr-HR" sz="225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 Košir </a:t>
            </a:r>
            <a:r>
              <a:rPr lang="hr-HR" sz="22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(1970) </a:t>
            </a:r>
            <a:endParaRPr/>
          </a:p>
          <a:p>
            <a:pPr marL="227013" marR="0" lvl="0" indent="-2270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hr-HR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slovenska ilustratorica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7013" marR="0" lvl="0" indent="-2270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hr-HR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Ilustrirala je više od stotinu knjiga za djecu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7013" marR="0" lvl="0" indent="-2270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hr-HR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niz slikovnica Anica izabran kao najbolji na izboru za Moja najdraža knjiga..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>
            <a:spLocks noGrp="1"/>
          </p:cNvSpPr>
          <p:nvPr>
            <p:ph type="title"/>
          </p:nvPr>
        </p:nvSpPr>
        <p:spPr>
          <a:xfrm>
            <a:off x="844907" y="365760"/>
            <a:ext cx="10512862" cy="758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hr-HR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Ida Mlakar </a:t>
            </a:r>
            <a:r>
              <a:rPr lang="hr-HR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(1956)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844907" y="1124745"/>
            <a:ext cx="4457417" cy="3096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531" marR="0" lvl="0" indent="-22853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Noto Sans Symbols"/>
              <a:buChar char="⚫"/>
            </a:pPr>
            <a:r>
              <a:rPr lang="hr-HR" sz="18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poznata slovenska autorica knjiga za djecu</a:t>
            </a:r>
            <a:endParaRPr/>
          </a:p>
          <a:p>
            <a:pPr marL="228531" marR="0" lvl="0" indent="-228531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Noto Sans Symbols"/>
              <a:buChar char="⚫"/>
            </a:pPr>
            <a:r>
              <a:rPr lang="hr-HR" sz="18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pisala poeziju, a zatim i radio drame te kratke lirske tekstove</a:t>
            </a:r>
            <a:endParaRPr/>
          </a:p>
          <a:p>
            <a:pPr marL="228531" marR="0" lvl="0" indent="-228531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Noto Sans Symbols"/>
              <a:buChar char="⚫"/>
            </a:pPr>
            <a:r>
              <a:rPr lang="hr-HR" sz="18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radila je u Slovenskoj akademiji znanosti i umjetnosti u Sekciji za povijest slovenskog jezika</a:t>
            </a:r>
            <a:endParaRPr/>
          </a:p>
          <a:p>
            <a:pPr marL="228531" marR="0" lvl="0" indent="-228531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Noto Sans Symbols"/>
              <a:buChar char="⚫"/>
            </a:pPr>
            <a:r>
              <a:rPr lang="hr-HR" sz="18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danas radi kao knjižničarka u knjižnici Otona Župančića </a:t>
            </a:r>
            <a:endParaRPr/>
          </a:p>
          <a:p>
            <a:pPr marL="228531" marR="0" lvl="0" indent="-228531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Noto Sans Symbols"/>
              <a:buChar char="⚫"/>
            </a:pPr>
            <a:r>
              <a:rPr lang="hr-HR" sz="18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napisala je desetak slikovnica.</a:t>
            </a:r>
            <a:endParaRPr/>
          </a:p>
        </p:txBody>
      </p:sp>
      <p:sp>
        <p:nvSpPr>
          <p:cNvPr id="312" name="Shape 312"/>
          <p:cNvSpPr/>
          <p:nvPr/>
        </p:nvSpPr>
        <p:spPr>
          <a:xfrm>
            <a:off x="5446340" y="1124744"/>
            <a:ext cx="5112568" cy="5478530"/>
          </a:xfrm>
          <a:prstGeom prst="snipRoundRect">
            <a:avLst>
              <a:gd name="adj1" fmla="val 16667"/>
              <a:gd name="adj2" fmla="val 16667"/>
            </a:avLst>
          </a:prstGeom>
          <a:solidFill>
            <a:srgbClr val="B043AC"/>
          </a:solidFill>
          <a:ln w="127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Čarabaralo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Čarapa, Kuštra i Bistri, tri mala čarobnjaka, glavni su likovi slikovnice koju je napisala slovenska autorica Ida Mlakar, a ilustrirala Zarja Menart. Njih troje ustvari su troje prijatelja koji bi radije ostali u dvorištu kuće u kojoj žive i spasili čarobnu mačku koja je zaglavila između ponedjeljka i utorka. Stvarni razlog radi kojega im se ne ide </a:t>
            </a:r>
            <a:br>
              <a:rPr lang="hr-H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r-H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 školu, taj je što svi učenici prvoga razreda </a:t>
            </a:r>
            <a:br>
              <a:rPr lang="hr-H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r-H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moraju ići pregledati zube. I to baš taj dan!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Svakoga dana u tjednu smislili su neku novu </a:t>
            </a:r>
            <a:br>
              <a:rPr lang="hr-H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r-H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avanturu, ali konačno su ipak morali otići </a:t>
            </a:r>
            <a:br>
              <a:rPr lang="hr-H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r-H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Velikom Čarobnjaku – zubaru, dr. Škrbiću, </a:t>
            </a:r>
            <a:br>
              <a:rPr lang="hr-H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r-H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koji je za razliku od njihovih kratkotrajnih </a:t>
            </a:r>
            <a:br>
              <a:rPr lang="hr-H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r-H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čudesa, napravio jedno pravo veliko čudo </a:t>
            </a:r>
            <a:br>
              <a:rPr lang="hr-H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r-H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 izvadio im zube koji su se klimali te ih </a:t>
            </a:r>
            <a:br>
              <a:rPr lang="hr-H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r-H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nagovorio da odu u školu.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Čarabaralo je duhovita priča koja odlično </a:t>
            </a:r>
            <a:br>
              <a:rPr lang="hr-H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r-H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prikazuje djetetovu psihu.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 temelju ove priče napravljen je crtani film koji je 2014. dobio nagradu Creative Europe Media.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Preveo KREŠIMIR KRNIC</a:t>
            </a:r>
            <a:endParaRPr/>
          </a:p>
        </p:txBody>
      </p:sp>
      <p:pic>
        <p:nvPicPr>
          <p:cNvPr id="313" name="Shape 3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92451" y="2926968"/>
            <a:ext cx="2532913" cy="2702055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Shape 314"/>
          <p:cNvSpPr txBox="1"/>
          <p:nvPr/>
        </p:nvSpPr>
        <p:spPr>
          <a:xfrm>
            <a:off x="844906" y="4410986"/>
            <a:ext cx="4457417" cy="1770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Calibri"/>
              <a:buNone/>
            </a:pPr>
            <a:r>
              <a:rPr lang="hr-HR" sz="225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Zarja Menart (1984)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7013" marR="0" lvl="0" indent="-2270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hr-HR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mlađa generacija slovenskih ilustratora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7013" marR="0" lvl="0" indent="-2270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hr-HR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ilustrira časopise i knjige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7013" marR="0" lvl="0" indent="-2270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hr-HR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bavi se i animacijom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7013" marR="0" lvl="0" indent="-2270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hr-HR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prema knjizi Čarabaralo (Cipercoperček), 2014. samostalno je napravila animirani film</a:t>
            </a:r>
            <a:endParaRPr/>
          </a:p>
          <a:p>
            <a:pPr marL="227013" marR="0" lvl="0" indent="-2270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hr-HR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sudjelovala u stvaranju desetak značajnih slovenskih animiranih filmova.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1989955" y="365760"/>
            <a:ext cx="9367813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99"/>
              <a:buFont typeface="Calibri"/>
              <a:buNone/>
            </a:pPr>
            <a:r>
              <a:rPr lang="hr-HR" sz="43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Ibis grafika d.o.o.</a:t>
            </a:r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560760" y="1769578"/>
            <a:ext cx="4805183" cy="835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531" marR="0" lvl="0" indent="-228531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30"/>
              <a:buFont typeface="Noto Sans Symbols"/>
              <a:buChar char="⚫"/>
            </a:pPr>
            <a:r>
              <a:rPr lang="hr-HR" sz="33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osnovano 1995. godine</a:t>
            </a:r>
            <a:endParaRPr/>
          </a:p>
          <a:p>
            <a:pPr marL="228531" marR="0" lvl="0" indent="-64129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89"/>
              <a:buFont typeface="Noto Sans Symbols"/>
              <a:buNone/>
            </a:pPr>
            <a:endParaRPr sz="2589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Shape 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4907" y="370487"/>
            <a:ext cx="793967" cy="154634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/>
          <p:cNvSpPr/>
          <p:nvPr/>
        </p:nvSpPr>
        <p:spPr>
          <a:xfrm>
            <a:off x="560760" y="4488651"/>
            <a:ext cx="3586122" cy="1892677"/>
          </a:xfrm>
          <a:prstGeom prst="roundRect">
            <a:avLst>
              <a:gd name="adj" fmla="val 16667"/>
            </a:avLst>
          </a:prstGeom>
          <a:solidFill>
            <a:srgbClr val="A8D08C"/>
          </a:solidFill>
          <a:ln w="12700" cap="flat" cmpd="sng">
            <a:solidFill>
              <a:srgbClr val="3856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Slikovnice i knjige za djecu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Shape 10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2885" y="2763773"/>
            <a:ext cx="3362139" cy="288304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03" name="Shape 103"/>
          <p:cNvSpPr/>
          <p:nvPr/>
        </p:nvSpPr>
        <p:spPr>
          <a:xfrm>
            <a:off x="4258627" y="4488651"/>
            <a:ext cx="3586122" cy="1892677"/>
          </a:xfrm>
          <a:prstGeom prst="roundRect">
            <a:avLst>
              <a:gd name="adj" fmla="val 16667"/>
            </a:avLst>
          </a:prstGeom>
          <a:solidFill>
            <a:srgbClr val="A8D08C"/>
          </a:solidFill>
          <a:ln w="12700" cap="flat" cmpd="sng">
            <a:solidFill>
              <a:srgbClr val="3856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Stručne i znanstvene knjige</a:t>
            </a:r>
            <a:endParaRPr/>
          </a:p>
        </p:txBody>
      </p:sp>
      <p:pic>
        <p:nvPicPr>
          <p:cNvPr id="104" name="Shape 10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01013" y="2379501"/>
            <a:ext cx="2295538" cy="326731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05" name="Shape 105"/>
          <p:cNvSpPr/>
          <p:nvPr/>
        </p:nvSpPr>
        <p:spPr>
          <a:xfrm>
            <a:off x="7956494" y="4495590"/>
            <a:ext cx="3586122" cy="1867635"/>
          </a:xfrm>
          <a:prstGeom prst="roundRect">
            <a:avLst>
              <a:gd name="adj" fmla="val 16667"/>
            </a:avLst>
          </a:prstGeom>
          <a:solidFill>
            <a:srgbClr val="A8D08C"/>
          </a:solidFill>
          <a:ln w="12700" cap="flat" cmpd="sng">
            <a:solidFill>
              <a:srgbClr val="3856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Beletristika</a:t>
            </a:r>
            <a:endParaRPr/>
          </a:p>
        </p:txBody>
      </p:sp>
      <p:pic>
        <p:nvPicPr>
          <p:cNvPr id="106" name="Shape 10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440331" y="2379501"/>
            <a:ext cx="2247460" cy="326731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>
            <a:spLocks noGrp="1"/>
          </p:cNvSpPr>
          <p:nvPr>
            <p:ph type="title"/>
          </p:nvPr>
        </p:nvSpPr>
        <p:spPr>
          <a:xfrm>
            <a:off x="844907" y="365760"/>
            <a:ext cx="10512862" cy="758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hr-HR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Jana Bauer (1975) 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Shape 320"/>
          <p:cNvSpPr txBox="1">
            <a:spLocks noGrp="1"/>
          </p:cNvSpPr>
          <p:nvPr>
            <p:ph type="body" idx="1"/>
          </p:nvPr>
        </p:nvSpPr>
        <p:spPr>
          <a:xfrm>
            <a:off x="844725" y="980728"/>
            <a:ext cx="4457417" cy="2448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531" marR="0" lvl="0" indent="-22853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⚫"/>
            </a:pPr>
            <a:r>
              <a:rPr lang="hr-HR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najprodavanija slovenska spisateljica za djecu i mlade</a:t>
            </a:r>
            <a:endParaRPr/>
          </a:p>
          <a:p>
            <a:pPr marL="228531" marR="0" lvl="0" indent="-22853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⚫"/>
            </a:pPr>
            <a:r>
              <a:rPr lang="hr-HR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diplomirala dramaturgiju na Akademiji za kazalište, film, radio i televiziju u Ljubljani 1998. </a:t>
            </a:r>
            <a:endParaRPr/>
          </a:p>
          <a:p>
            <a:pPr marL="228531" marR="0" lvl="0" indent="-22853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⚫"/>
            </a:pPr>
            <a:r>
              <a:rPr lang="hr-HR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nominirana za nagradu </a:t>
            </a:r>
            <a:r>
              <a:rPr lang="hr-HR" sz="1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Večernica</a:t>
            </a:r>
            <a:r>
              <a:rPr lang="hr-HR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­ za najbolje djelo za djecu i mlade </a:t>
            </a:r>
            <a:endParaRPr/>
          </a:p>
          <a:p>
            <a:pPr marL="228531" marR="0" lvl="0" indent="-22853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⚫"/>
            </a:pPr>
            <a:r>
              <a:rPr lang="hr-HR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stvara zanimljive likove i fantastične priče koje su privukle mnogobrojne mlade čitatelje</a:t>
            </a:r>
            <a:endParaRPr/>
          </a:p>
          <a:p>
            <a:pPr marL="228531" marR="0" lvl="0" indent="-22853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⚫"/>
            </a:pPr>
            <a:r>
              <a:rPr lang="hr-HR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2011. objavila knjigu </a:t>
            </a:r>
            <a:r>
              <a:rPr lang="hr-HR" sz="1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Strašna vila u Groznoj šumi </a:t>
            </a:r>
            <a:r>
              <a:rPr lang="hr-HR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–nominirana za nagradu </a:t>
            </a:r>
            <a:r>
              <a:rPr lang="hr-HR" sz="1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Večernica</a:t>
            </a:r>
            <a:r>
              <a:rPr lang="hr-HR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 </a:t>
            </a:r>
            <a:r>
              <a:rPr lang="hr-HR" sz="1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Desetnica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Shape 321"/>
          <p:cNvSpPr/>
          <p:nvPr/>
        </p:nvSpPr>
        <p:spPr>
          <a:xfrm>
            <a:off x="5446340" y="332656"/>
            <a:ext cx="5112568" cy="6270618"/>
          </a:xfrm>
          <a:prstGeom prst="snipRoundRect">
            <a:avLst>
              <a:gd name="adj1" fmla="val 16667"/>
              <a:gd name="adj2" fmla="val 16667"/>
            </a:avLst>
          </a:prstGeom>
          <a:solidFill>
            <a:srgbClr val="8A3487"/>
          </a:solidFill>
          <a:ln w="127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Strašna vila i divlja zima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4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Strašna vila i divlja zima </a:t>
            </a:r>
            <a:r>
              <a:rPr lang="hr-H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nova je knjige cijenjene slovenske autorice Jane Bauer.  To je nastavak priče o čudesnoj, nestašnoj šumskoj vili, koju zbog njezine svojeglave </a:t>
            </a:r>
            <a:br>
              <a:rPr lang="hr-H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r-H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naravi smatraju strašnom.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 ovom nastavku slijedi priča o tome kako su jež, </a:t>
            </a:r>
            <a:br>
              <a:rPr lang="hr-H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r-H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medvjed, vjeverica i puh, kojima je bilo beskrajno </a:t>
            </a:r>
            <a:br>
              <a:rPr lang="hr-H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r-H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dosadno nakon što je Strašna vila napustila šumu, nagovorili Vilu da se vrati. Ovo je priča o životinjama</a:t>
            </a:r>
            <a:br>
              <a:rPr lang="hr-H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r-H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 ljudskim osobinama. Djeca se lako mogu </a:t>
            </a:r>
            <a:br>
              <a:rPr lang="hr-H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r-H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identificirati s glavnom (anti)junakinjom kojoj nitko </a:t>
            </a:r>
            <a:br>
              <a:rPr lang="hr-H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r-H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ne uzima za zlo što nije savršena, naprotiv </a:t>
            </a:r>
            <a:br>
              <a:rPr lang="hr-H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r-H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– potpuno je prihvaćena i to zato što i ona prihvaća </a:t>
            </a:r>
            <a:br>
              <a:rPr lang="hr-H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r-H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sve svoje životinjske prijatelje upravo onakvima </a:t>
            </a:r>
            <a:br>
              <a:rPr lang="hr-H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r-H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kakvi jesu.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Knjiga se sastoji od 16 priča, od kojih je svaka unutar</a:t>
            </a:r>
            <a:br>
              <a:rPr lang="hr-H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r-H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sebe čvrsto strukturirana. Jezična inovativnost koju autorica uvodi u tekst upravo je toliko oštra da može izoštriti dječje uho za jezik. Autorica uspješno gradi </a:t>
            </a:r>
            <a:br>
              <a:rPr lang="hr-H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r-H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priču na karakterima i komičnim situacijama, ali i na </a:t>
            </a:r>
            <a:br>
              <a:rPr lang="hr-H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r-H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jeziku. Ova maštovita knjiga obraća silnu pažnju na </a:t>
            </a:r>
            <a:br>
              <a:rPr lang="hr-H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r-H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svaki detalj i izgradnju svakog lika. .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Prevoditeljica JAGNA POGAČNIK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2" name="Shape 3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01930" y="2926968"/>
            <a:ext cx="1913955" cy="2702055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Shape 323"/>
          <p:cNvSpPr txBox="1"/>
          <p:nvPr/>
        </p:nvSpPr>
        <p:spPr>
          <a:xfrm>
            <a:off x="818092" y="3864009"/>
            <a:ext cx="4457417" cy="2370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hr-HR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Caroline Thaw (1980) </a:t>
            </a:r>
            <a:endParaRPr/>
          </a:p>
          <a:p>
            <a:pPr marL="227013" marR="0" lvl="0" indent="-22701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hr-H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karijeru započela kao kazališni dizajner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7013" marR="0" lvl="0" indent="-22701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hr-HR" sz="1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Strašna vila u Groznoj šumi</a:t>
            </a:r>
            <a:r>
              <a:rPr lang="hr-H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Jane Bauer, prva je knjiga koju je Caroline ilustrirala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7013" marR="0" lvl="0" indent="-22701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hr-H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stvara čarobni svijet  </a:t>
            </a:r>
            <a:r>
              <a:rPr lang="hr-HR" sz="1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Strašne šume</a:t>
            </a:r>
            <a:r>
              <a:rPr lang="hr-H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 odlično upotpunjuje tekst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7013" marR="0" lvl="0" indent="-22701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hr-HR" sz="1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Strašna vila i divlja zima</a:t>
            </a:r>
            <a:r>
              <a:rPr lang="hr-H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nastavak je avantura u Strašnoj šumi.</a:t>
            </a:r>
            <a:endParaRPr/>
          </a:p>
          <a:p>
            <a:pPr marL="227013" marR="0" lvl="0" indent="-22701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hr-H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osim ilustracija za knjige, radi ilustracije za razne publikacije, odjeću, izloge i webstranice.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>
            <a:spLocks noGrp="1"/>
          </p:cNvSpPr>
          <p:nvPr>
            <p:ph type="title"/>
          </p:nvPr>
        </p:nvSpPr>
        <p:spPr>
          <a:xfrm>
            <a:off x="549796" y="-171400"/>
            <a:ext cx="3024336" cy="7272808"/>
          </a:xfrm>
          <a:prstGeom prst="rect">
            <a:avLst/>
          </a:prstGeom>
          <a:solidFill>
            <a:srgbClr val="BBD6EE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99"/>
              <a:buFont typeface="Calibri"/>
              <a:buNone/>
            </a:pPr>
            <a:r>
              <a:rPr lang="hr-HR" sz="439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Predviđene aktivnosti Ibis grafike</a:t>
            </a:r>
            <a:endParaRPr sz="3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29" name="Shape 329"/>
          <p:cNvGrpSpPr/>
          <p:nvPr/>
        </p:nvGrpSpPr>
        <p:grpSpPr>
          <a:xfrm>
            <a:off x="1449896" y="404664"/>
            <a:ext cx="1224136" cy="1345855"/>
            <a:chOff x="10179777" y="548680"/>
            <a:chExt cx="1224136" cy="1345855"/>
          </a:xfrm>
        </p:grpSpPr>
        <p:pic>
          <p:nvPicPr>
            <p:cNvPr id="330" name="Shape 330" descr="http://www.nasamalaknjiznica.si/wp-content/uploads/2015/04/OurLittleLibrary-ENG-RGB.gif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270876" y="548680"/>
              <a:ext cx="1041938" cy="12018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1" name="Shape 331"/>
            <p:cNvSpPr txBox="1"/>
            <p:nvPr/>
          </p:nvSpPr>
          <p:spPr>
            <a:xfrm>
              <a:off x="10179777" y="1371315"/>
              <a:ext cx="1224136" cy="523220"/>
            </a:xfrm>
            <a:prstGeom prst="rect">
              <a:avLst/>
            </a:prstGeom>
            <a:solidFill>
              <a:srgbClr val="BBD6E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-HR" sz="1400" b="1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NAŠA</a:t>
              </a:r>
              <a:r>
                <a:rPr lang="hr-HR"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hr-HR" sz="1400" b="1">
                  <a:solidFill>
                    <a:srgbClr val="2E75B5"/>
                  </a:solidFill>
                  <a:latin typeface="Calibri"/>
                  <a:ea typeface="Calibri"/>
                  <a:cs typeface="Calibri"/>
                  <a:sym typeface="Calibri"/>
                </a:rPr>
                <a:t>MALA</a:t>
              </a:r>
              <a:r>
                <a:rPr lang="hr-HR"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KNJIŽNICA</a:t>
              </a:r>
              <a:endParaRPr/>
            </a:p>
          </p:txBody>
        </p:sp>
      </p:grpSp>
      <p:sp>
        <p:nvSpPr>
          <p:cNvPr id="332" name="Shape 332"/>
          <p:cNvSpPr/>
          <p:nvPr/>
        </p:nvSpPr>
        <p:spPr>
          <a:xfrm>
            <a:off x="4294212" y="836712"/>
            <a:ext cx="6912768" cy="5109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hr-H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predstavljanje knjiga iz projekta NMK po knjižnicama 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hr-H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aktivnosti u kojima sudjeluju djeca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hr-H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kreativne knjižice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hr-H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gostovanja autora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hr-H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nagrade</a:t>
            </a:r>
            <a:endParaRPr/>
          </a:p>
          <a:p>
            <a:pPr marL="285750" marR="0" lvl="0" indent="-107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07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>
            <a:spLocks noGrp="1"/>
          </p:cNvSpPr>
          <p:nvPr>
            <p:ph type="title"/>
          </p:nvPr>
        </p:nvSpPr>
        <p:spPr>
          <a:xfrm>
            <a:off x="549796" y="-171400"/>
            <a:ext cx="3024336" cy="7272808"/>
          </a:xfrm>
          <a:prstGeom prst="rect">
            <a:avLst/>
          </a:prstGeom>
          <a:solidFill>
            <a:srgbClr val="BBD6EE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hr-HR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Predstavljanje knjiga</a:t>
            </a:r>
            <a:endParaRPr/>
          </a:p>
        </p:txBody>
      </p:sp>
      <p:grpSp>
        <p:nvGrpSpPr>
          <p:cNvPr id="338" name="Shape 338"/>
          <p:cNvGrpSpPr/>
          <p:nvPr/>
        </p:nvGrpSpPr>
        <p:grpSpPr>
          <a:xfrm>
            <a:off x="1449896" y="404664"/>
            <a:ext cx="1224136" cy="1345855"/>
            <a:chOff x="10179777" y="548680"/>
            <a:chExt cx="1224136" cy="1345855"/>
          </a:xfrm>
        </p:grpSpPr>
        <p:pic>
          <p:nvPicPr>
            <p:cNvPr id="339" name="Shape 339" descr="http://www.nasamalaknjiznica.si/wp-content/uploads/2015/04/OurLittleLibrary-ENG-RGB.gif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270876" y="548680"/>
              <a:ext cx="1041938" cy="12018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0" name="Shape 340"/>
            <p:cNvSpPr txBox="1"/>
            <p:nvPr/>
          </p:nvSpPr>
          <p:spPr>
            <a:xfrm>
              <a:off x="10179777" y="1371315"/>
              <a:ext cx="1224136" cy="523220"/>
            </a:xfrm>
            <a:prstGeom prst="rect">
              <a:avLst/>
            </a:prstGeom>
            <a:solidFill>
              <a:srgbClr val="BBD6E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-HR" sz="1400" b="1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NAŠA</a:t>
              </a:r>
              <a:r>
                <a:rPr lang="hr-HR"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hr-HR" sz="1400" b="1">
                  <a:solidFill>
                    <a:srgbClr val="2E75B5"/>
                  </a:solidFill>
                  <a:latin typeface="Calibri"/>
                  <a:ea typeface="Calibri"/>
                  <a:cs typeface="Calibri"/>
                  <a:sym typeface="Calibri"/>
                </a:rPr>
                <a:t>MALA</a:t>
              </a:r>
              <a:r>
                <a:rPr lang="hr-HR"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KNJIŽNICA</a:t>
              </a:r>
              <a:endParaRPr/>
            </a:p>
          </p:txBody>
        </p:sp>
      </p:grpSp>
      <p:sp>
        <p:nvSpPr>
          <p:cNvPr id="341" name="Shape 341"/>
          <p:cNvSpPr/>
          <p:nvPr/>
        </p:nvSpPr>
        <p:spPr>
          <a:xfrm>
            <a:off x="4294212" y="2564904"/>
            <a:ext cx="6912768" cy="2092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11150" marR="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hr-H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radionice i čitanje</a:t>
            </a:r>
            <a:endParaRPr/>
          </a:p>
          <a:p>
            <a:pPr marL="311150" marR="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hr-H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voditeljica Srebrenka Peregrin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07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07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>
            <a:spLocks noGrp="1"/>
          </p:cNvSpPr>
          <p:nvPr>
            <p:ph type="title"/>
          </p:nvPr>
        </p:nvSpPr>
        <p:spPr>
          <a:xfrm>
            <a:off x="549796" y="-171400"/>
            <a:ext cx="3024336" cy="7272808"/>
          </a:xfrm>
          <a:prstGeom prst="rect">
            <a:avLst/>
          </a:prstGeom>
          <a:solidFill>
            <a:srgbClr val="BBD6EE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99"/>
              <a:buFont typeface="Calibri"/>
              <a:buNone/>
            </a:pPr>
            <a:r>
              <a:rPr lang="hr-HR" sz="439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Aktivnosti </a:t>
            </a:r>
            <a:br>
              <a:rPr lang="hr-HR" sz="439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r-HR" sz="439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 kojima sudjeluju djeca</a:t>
            </a:r>
            <a:endParaRPr/>
          </a:p>
        </p:txBody>
      </p:sp>
      <p:grpSp>
        <p:nvGrpSpPr>
          <p:cNvPr id="347" name="Shape 347"/>
          <p:cNvGrpSpPr/>
          <p:nvPr/>
        </p:nvGrpSpPr>
        <p:grpSpPr>
          <a:xfrm>
            <a:off x="1449896" y="404664"/>
            <a:ext cx="1224136" cy="1345855"/>
            <a:chOff x="10179777" y="548680"/>
            <a:chExt cx="1224136" cy="1345855"/>
          </a:xfrm>
        </p:grpSpPr>
        <p:pic>
          <p:nvPicPr>
            <p:cNvPr id="348" name="Shape 348" descr="http://www.nasamalaknjiznica.si/wp-content/uploads/2015/04/OurLittleLibrary-ENG-RGB.gif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270876" y="548680"/>
              <a:ext cx="1041938" cy="12018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9" name="Shape 349"/>
            <p:cNvSpPr txBox="1"/>
            <p:nvPr/>
          </p:nvSpPr>
          <p:spPr>
            <a:xfrm>
              <a:off x="10179777" y="1371315"/>
              <a:ext cx="1224136" cy="523220"/>
            </a:xfrm>
            <a:prstGeom prst="rect">
              <a:avLst/>
            </a:prstGeom>
            <a:solidFill>
              <a:srgbClr val="BBD6E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-HR" sz="1400" b="1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NAŠA</a:t>
              </a:r>
              <a:r>
                <a:rPr lang="hr-HR"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hr-HR" sz="1400" b="1">
                  <a:solidFill>
                    <a:srgbClr val="2E75B5"/>
                  </a:solidFill>
                  <a:latin typeface="Calibri"/>
                  <a:ea typeface="Calibri"/>
                  <a:cs typeface="Calibri"/>
                  <a:sym typeface="Calibri"/>
                </a:rPr>
                <a:t>MALA</a:t>
              </a:r>
              <a:r>
                <a:rPr lang="hr-HR"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KNJIŽNICA</a:t>
              </a:r>
              <a:endParaRPr/>
            </a:p>
          </p:txBody>
        </p:sp>
      </p:grpSp>
      <p:sp>
        <p:nvSpPr>
          <p:cNvPr id="350" name="Shape 350"/>
          <p:cNvSpPr/>
          <p:nvPr/>
        </p:nvSpPr>
        <p:spPr>
          <a:xfrm>
            <a:off x="4294212" y="836712"/>
            <a:ext cx="6912768" cy="3447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03225" marR="0" lvl="1" indent="-40322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hr-HR" sz="24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ja mogu napisati priču</a:t>
            </a:r>
            <a:r>
              <a:rPr lang="hr-HR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03225" marR="0" lvl="1" indent="-40322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hr-HR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Odigrajmo priču</a:t>
            </a:r>
            <a:endParaRPr/>
          </a:p>
          <a:p>
            <a:pPr marL="403225" marR="0" lvl="1" indent="-40322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hr-HR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Pismo iznenađenja </a:t>
            </a:r>
            <a:endParaRPr/>
          </a:p>
          <a:p>
            <a:pPr marL="403225" marR="0" lvl="1" indent="-40322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hr-HR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Književne razglednice</a:t>
            </a:r>
            <a:endParaRPr/>
          </a:p>
          <a:p>
            <a:pPr marL="285750" marR="0" lvl="0" indent="-107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07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Shape 351"/>
          <p:cNvSpPr/>
          <p:nvPr/>
        </p:nvSpPr>
        <p:spPr>
          <a:xfrm>
            <a:off x="3574132" y="5013176"/>
            <a:ext cx="8280920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063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hr-H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Za druge aktivnosti moći će se prijaviti pojedini sudionik individualno u dogovoru s koordinatorom projekta. Ponudit ćemo nekoliko dodatnih aktivnosti, na primjer izrada godišnjaka, izrada filma inspiriranog pročitanim knjigama…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>
            <a:spLocks noGrp="1"/>
          </p:cNvSpPr>
          <p:nvPr>
            <p:ph type="title"/>
          </p:nvPr>
        </p:nvSpPr>
        <p:spPr>
          <a:xfrm>
            <a:off x="549796" y="-171400"/>
            <a:ext cx="3024336" cy="7272808"/>
          </a:xfrm>
          <a:prstGeom prst="rect">
            <a:avLst/>
          </a:prstGeom>
          <a:solidFill>
            <a:srgbClr val="BBD6EE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99"/>
              <a:buFont typeface="Calibri"/>
              <a:buNone/>
            </a:pPr>
            <a:r>
              <a:rPr lang="hr-HR" sz="439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Kreativne knjižice</a:t>
            </a:r>
            <a:endParaRPr sz="3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7" name="Shape 357"/>
          <p:cNvGrpSpPr/>
          <p:nvPr/>
        </p:nvGrpSpPr>
        <p:grpSpPr>
          <a:xfrm>
            <a:off x="1449896" y="404664"/>
            <a:ext cx="1224136" cy="1345855"/>
            <a:chOff x="10179777" y="548680"/>
            <a:chExt cx="1224136" cy="1345855"/>
          </a:xfrm>
        </p:grpSpPr>
        <p:pic>
          <p:nvPicPr>
            <p:cNvPr id="358" name="Shape 358" descr="http://www.nasamalaknjiznica.si/wp-content/uploads/2015/04/OurLittleLibrary-ENG-RGB.gif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270876" y="548680"/>
              <a:ext cx="1041938" cy="12018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9" name="Shape 359"/>
            <p:cNvSpPr txBox="1"/>
            <p:nvPr/>
          </p:nvSpPr>
          <p:spPr>
            <a:xfrm>
              <a:off x="10179777" y="1371315"/>
              <a:ext cx="1224136" cy="523220"/>
            </a:xfrm>
            <a:prstGeom prst="rect">
              <a:avLst/>
            </a:prstGeom>
            <a:solidFill>
              <a:srgbClr val="BBD6E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-HR" sz="1400" b="1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NAŠA</a:t>
              </a:r>
              <a:r>
                <a:rPr lang="hr-HR"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hr-HR" sz="1400" b="1">
                  <a:solidFill>
                    <a:srgbClr val="2E75B5"/>
                  </a:solidFill>
                  <a:latin typeface="Calibri"/>
                  <a:ea typeface="Calibri"/>
                  <a:cs typeface="Calibri"/>
                  <a:sym typeface="Calibri"/>
                </a:rPr>
                <a:t>MALA</a:t>
              </a:r>
              <a:r>
                <a:rPr lang="hr-HR"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KNJIŽNICA</a:t>
              </a:r>
              <a:endParaRPr/>
            </a:p>
          </p:txBody>
        </p:sp>
      </p:grpSp>
      <p:sp>
        <p:nvSpPr>
          <p:cNvPr id="360" name="Shape 360"/>
          <p:cNvSpPr txBox="1">
            <a:spLocks noGrp="1"/>
          </p:cNvSpPr>
          <p:nvPr>
            <p:ph type="body" idx="1"/>
          </p:nvPr>
        </p:nvSpPr>
        <p:spPr>
          <a:xfrm>
            <a:off x="4006179" y="980729"/>
            <a:ext cx="7351589" cy="5199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531" marR="0" lvl="0" indent="-22853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⚫"/>
            </a:pPr>
            <a:r>
              <a:rPr lang="hr-H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različite aktivnosti temeljene na sadržaju knjiga iz projekta</a:t>
            </a:r>
            <a:endParaRPr/>
          </a:p>
          <a:p>
            <a:pPr marL="228531" marR="0" lvl="0" indent="-22853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⚫"/>
            </a:pPr>
            <a:r>
              <a:rPr lang="hr-H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svaka škola uz kupljeni paket knjiga na poklon dobiva 25 kreativnih knjižica</a:t>
            </a:r>
            <a:endParaRPr/>
          </a:p>
          <a:p>
            <a:pPr marL="228531" marR="0" lvl="0" indent="-22853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⚫"/>
            </a:pPr>
            <a:r>
              <a:rPr lang="hr-H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knjižnice koje se uključe u projekt – prema dogovoru; kreativne knjižice bit će dostupne </a:t>
            </a:r>
            <a:br>
              <a:rPr lang="hr-H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r-H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online</a:t>
            </a:r>
            <a:endParaRPr/>
          </a:p>
          <a:p>
            <a:pPr marL="228531" marR="0" lvl="0" indent="-5073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063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Noto Sans Symbols"/>
              <a:buNone/>
            </a:pPr>
            <a:endParaRPr sz="2399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71413" marR="0" lvl="1" indent="-36201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Calibri"/>
              <a:buNone/>
            </a:pPr>
            <a:endParaRPr sz="2399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063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Noto Sans Symbols"/>
              <a:buNone/>
            </a:pPr>
            <a:endParaRPr sz="2399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063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Noto Sans Symbols"/>
              <a:buNone/>
            </a:pPr>
            <a:endParaRPr sz="2399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531" marR="0" lvl="0" indent="-5079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99"/>
              <a:buFont typeface="Noto Sans Symbols"/>
              <a:buNone/>
            </a:pPr>
            <a:endParaRPr sz="2799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531" marR="0" lvl="0" indent="-5079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99"/>
              <a:buFont typeface="Noto Sans Symbols"/>
              <a:buNone/>
            </a:pPr>
            <a:endParaRPr sz="2799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>
            <a:spLocks noGrp="1"/>
          </p:cNvSpPr>
          <p:nvPr>
            <p:ph type="title"/>
          </p:nvPr>
        </p:nvSpPr>
        <p:spPr>
          <a:xfrm>
            <a:off x="549796" y="-171400"/>
            <a:ext cx="3024336" cy="7272808"/>
          </a:xfrm>
          <a:prstGeom prst="rect">
            <a:avLst/>
          </a:prstGeom>
          <a:solidFill>
            <a:srgbClr val="BBD6EE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99"/>
              <a:buFont typeface="Calibri"/>
              <a:buNone/>
            </a:pPr>
            <a:r>
              <a:rPr lang="hr-HR" sz="439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Gostovanja autora</a:t>
            </a:r>
            <a:endParaRPr/>
          </a:p>
        </p:txBody>
      </p:sp>
      <p:grpSp>
        <p:nvGrpSpPr>
          <p:cNvPr id="367" name="Shape 367"/>
          <p:cNvGrpSpPr/>
          <p:nvPr/>
        </p:nvGrpSpPr>
        <p:grpSpPr>
          <a:xfrm>
            <a:off x="1449896" y="404664"/>
            <a:ext cx="1224136" cy="1345855"/>
            <a:chOff x="10179777" y="548680"/>
            <a:chExt cx="1224136" cy="1345855"/>
          </a:xfrm>
        </p:grpSpPr>
        <p:pic>
          <p:nvPicPr>
            <p:cNvPr id="368" name="Shape 368" descr="http://www.nasamalaknjiznica.si/wp-content/uploads/2015/04/OurLittleLibrary-ENG-RGB.gif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270876" y="548680"/>
              <a:ext cx="1041938" cy="12018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9" name="Shape 369"/>
            <p:cNvSpPr txBox="1"/>
            <p:nvPr/>
          </p:nvSpPr>
          <p:spPr>
            <a:xfrm>
              <a:off x="10179777" y="1371315"/>
              <a:ext cx="1224136" cy="523220"/>
            </a:xfrm>
            <a:prstGeom prst="rect">
              <a:avLst/>
            </a:prstGeom>
            <a:solidFill>
              <a:srgbClr val="BBD6E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-HR" sz="1400" b="1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NAŠA</a:t>
              </a:r>
              <a:r>
                <a:rPr lang="hr-HR"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hr-HR" sz="1400" b="1">
                  <a:solidFill>
                    <a:srgbClr val="2E75B5"/>
                  </a:solidFill>
                  <a:latin typeface="Calibri"/>
                  <a:ea typeface="Calibri"/>
                  <a:cs typeface="Calibri"/>
                  <a:sym typeface="Calibri"/>
                </a:rPr>
                <a:t>MALA</a:t>
              </a:r>
              <a:r>
                <a:rPr lang="hr-HR"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KNJIŽNICA</a:t>
              </a:r>
              <a:endParaRPr/>
            </a:p>
          </p:txBody>
        </p:sp>
      </p:grpSp>
      <p:sp>
        <p:nvSpPr>
          <p:cNvPr id="370" name="Shape 370"/>
          <p:cNvSpPr/>
          <p:nvPr/>
        </p:nvSpPr>
        <p:spPr>
          <a:xfrm>
            <a:off x="4294212" y="836712"/>
            <a:ext cx="6912768" cy="652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hr-H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zajedničko gostovanje – organiziranje programa i radionica: 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hr-H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Čitanje, kvizovi, nagrade 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hr-H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 Zagrebu, lipanj 2018.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hr-H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Pazin 2018. – Festival slikovnice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hr-H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Interliber 2018. – Kestutis Kasparavičius i drugi autori, radionice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hr-H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pojedinačno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hr-H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Jana Bauer: Pazin (Noć knjige), Rijeka, Pula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hr-H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Mjesec knjige – po zagrebačkim knjižnicama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hr-H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prema iskazanom interesu knjižnica</a:t>
            </a:r>
            <a:endParaRPr/>
          </a:p>
          <a:p>
            <a:pPr marL="285750" marR="0" lvl="0" indent="-107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07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 txBox="1">
            <a:spLocks noGrp="1"/>
          </p:cNvSpPr>
          <p:nvPr>
            <p:ph type="title"/>
          </p:nvPr>
        </p:nvSpPr>
        <p:spPr>
          <a:xfrm>
            <a:off x="549796" y="-171400"/>
            <a:ext cx="3024336" cy="7272808"/>
          </a:xfrm>
          <a:prstGeom prst="rect">
            <a:avLst/>
          </a:prstGeom>
          <a:solidFill>
            <a:srgbClr val="BBD6EE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99"/>
              <a:buFont typeface="Calibri"/>
              <a:buNone/>
            </a:pPr>
            <a:r>
              <a:rPr lang="hr-HR" sz="439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Nagrade</a:t>
            </a:r>
            <a:endParaRPr/>
          </a:p>
        </p:txBody>
      </p:sp>
      <p:grpSp>
        <p:nvGrpSpPr>
          <p:cNvPr id="376" name="Shape 376"/>
          <p:cNvGrpSpPr/>
          <p:nvPr/>
        </p:nvGrpSpPr>
        <p:grpSpPr>
          <a:xfrm>
            <a:off x="1449896" y="404664"/>
            <a:ext cx="1224136" cy="1345855"/>
            <a:chOff x="10179777" y="548680"/>
            <a:chExt cx="1224136" cy="1345855"/>
          </a:xfrm>
        </p:grpSpPr>
        <p:pic>
          <p:nvPicPr>
            <p:cNvPr id="377" name="Shape 377" descr="http://www.nasamalaknjiznica.si/wp-content/uploads/2015/04/OurLittleLibrary-ENG-RGB.gif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270876" y="548680"/>
              <a:ext cx="1041938" cy="12018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8" name="Shape 378"/>
            <p:cNvSpPr txBox="1"/>
            <p:nvPr/>
          </p:nvSpPr>
          <p:spPr>
            <a:xfrm>
              <a:off x="10179777" y="1371315"/>
              <a:ext cx="1224136" cy="523220"/>
            </a:xfrm>
            <a:prstGeom prst="rect">
              <a:avLst/>
            </a:prstGeom>
            <a:solidFill>
              <a:srgbClr val="BBD6E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-HR" sz="1400" b="1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NAŠA</a:t>
              </a:r>
              <a:r>
                <a:rPr lang="hr-HR"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hr-HR" sz="1400" b="1">
                  <a:solidFill>
                    <a:srgbClr val="2E75B5"/>
                  </a:solidFill>
                  <a:latin typeface="Calibri"/>
                  <a:ea typeface="Calibri"/>
                  <a:cs typeface="Calibri"/>
                  <a:sym typeface="Calibri"/>
                </a:rPr>
                <a:t>MALA</a:t>
              </a:r>
              <a:r>
                <a:rPr lang="hr-HR"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KNJIŽNICA</a:t>
              </a:r>
              <a:endParaRPr/>
            </a:p>
          </p:txBody>
        </p:sp>
      </p:grpSp>
      <p:sp>
        <p:nvSpPr>
          <p:cNvPr id="379" name="Shape 379"/>
          <p:cNvSpPr/>
          <p:nvPr/>
        </p:nvSpPr>
        <p:spPr>
          <a:xfrm>
            <a:off x="4294212" y="836712"/>
            <a:ext cx="6912768" cy="4462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hr-H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diplome za sve sudionike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hr-H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nagrade za najbolje dječje radove 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hr-H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nagrada za najboljeg mentora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hr-H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zajednička dodjela nagrada sa slovenskim partnerima na kraju projekta</a:t>
            </a:r>
            <a:endParaRPr/>
          </a:p>
          <a:p>
            <a:pPr marL="285750" marR="0" lvl="0" indent="-107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07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 txBox="1">
            <a:spLocks noGrp="1"/>
          </p:cNvSpPr>
          <p:nvPr>
            <p:ph type="title"/>
          </p:nvPr>
        </p:nvSpPr>
        <p:spPr>
          <a:xfrm>
            <a:off x="549796" y="-171400"/>
            <a:ext cx="3024336" cy="7272808"/>
          </a:xfrm>
          <a:prstGeom prst="rect">
            <a:avLst/>
          </a:prstGeom>
          <a:solidFill>
            <a:srgbClr val="BBD6EE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99"/>
              <a:buFont typeface="Calibri"/>
              <a:buNone/>
            </a:pPr>
            <a:r>
              <a:rPr lang="hr-HR" sz="439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Uključivanje u program</a:t>
            </a:r>
            <a:endParaRPr/>
          </a:p>
        </p:txBody>
      </p:sp>
      <p:grpSp>
        <p:nvGrpSpPr>
          <p:cNvPr id="386" name="Shape 386"/>
          <p:cNvGrpSpPr/>
          <p:nvPr/>
        </p:nvGrpSpPr>
        <p:grpSpPr>
          <a:xfrm>
            <a:off x="1449896" y="404664"/>
            <a:ext cx="1224136" cy="1345855"/>
            <a:chOff x="10179777" y="548680"/>
            <a:chExt cx="1224136" cy="1345855"/>
          </a:xfrm>
        </p:grpSpPr>
        <p:pic>
          <p:nvPicPr>
            <p:cNvPr id="387" name="Shape 387" descr="http://www.nasamalaknjiznica.si/wp-content/uploads/2015/04/OurLittleLibrary-ENG-RGB.gif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270876" y="548680"/>
              <a:ext cx="1041938" cy="12018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8" name="Shape 388"/>
            <p:cNvSpPr txBox="1"/>
            <p:nvPr/>
          </p:nvSpPr>
          <p:spPr>
            <a:xfrm>
              <a:off x="10179777" y="1371315"/>
              <a:ext cx="1224136" cy="523220"/>
            </a:xfrm>
            <a:prstGeom prst="rect">
              <a:avLst/>
            </a:prstGeom>
            <a:solidFill>
              <a:srgbClr val="BBD6E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-HR" sz="1400" b="1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NAŠA</a:t>
              </a:r>
              <a:r>
                <a:rPr lang="hr-HR"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hr-HR" sz="1400" b="1">
                  <a:solidFill>
                    <a:srgbClr val="2E75B5"/>
                  </a:solidFill>
                  <a:latin typeface="Calibri"/>
                  <a:ea typeface="Calibri"/>
                  <a:cs typeface="Calibri"/>
                  <a:sym typeface="Calibri"/>
                </a:rPr>
                <a:t>MALA</a:t>
              </a:r>
              <a:r>
                <a:rPr lang="hr-HR"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KNJIŽNICA</a:t>
              </a:r>
              <a:endParaRPr/>
            </a:p>
          </p:txBody>
        </p:sp>
      </p:grpSp>
      <p:sp>
        <p:nvSpPr>
          <p:cNvPr id="389" name="Shape 389"/>
          <p:cNvSpPr txBox="1">
            <a:spLocks noGrp="1"/>
          </p:cNvSpPr>
          <p:nvPr>
            <p:ph type="body" idx="1"/>
          </p:nvPr>
        </p:nvSpPr>
        <p:spPr>
          <a:xfrm>
            <a:off x="3934171" y="1340769"/>
            <a:ext cx="7423597" cy="483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063" marR="0" lvl="1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19"/>
              <a:buFont typeface="Noto Sans Symbols"/>
              <a:buNone/>
            </a:pPr>
            <a:r>
              <a:rPr lang="hr-HR" sz="221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Prijave za sudjelovanje do 1. travnja 2018.</a:t>
            </a:r>
            <a:endParaRPr/>
          </a:p>
          <a:p>
            <a:pPr marL="457063" marR="0" lvl="1" indent="0" algn="ctr" rtl="0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19"/>
              <a:buFont typeface="Noto Sans Symbols"/>
              <a:buNone/>
            </a:pPr>
            <a:r>
              <a:rPr lang="hr-HR" sz="221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Materijali će biti dostupni online</a:t>
            </a:r>
            <a:endParaRPr/>
          </a:p>
          <a:p>
            <a:pPr marL="457063" marR="0" lvl="1" indent="0" algn="ctr" rtl="0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19"/>
              <a:buFont typeface="Noto Sans Symbols"/>
              <a:buNone/>
            </a:pPr>
            <a:r>
              <a:rPr lang="hr-HR" sz="221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Prijavnice online</a:t>
            </a:r>
            <a:endParaRPr/>
          </a:p>
          <a:p>
            <a:pPr marL="457063" marR="0" lvl="1" indent="0" algn="ctr" rtl="0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19"/>
              <a:buFont typeface="Noto Sans Symbols"/>
              <a:buNone/>
            </a:pPr>
            <a:r>
              <a:rPr lang="hr-HR" sz="221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Aktivnosti na FB, web stranici Ibis grafike</a:t>
            </a:r>
            <a:endParaRPr/>
          </a:p>
          <a:p>
            <a:pPr marL="457063" marR="0" lvl="1" indent="0" algn="ctr" rtl="0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19"/>
              <a:buFont typeface="Noto Sans Symbols"/>
              <a:buNone/>
            </a:pPr>
            <a:endParaRPr sz="2219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063" marR="0" lvl="1" indent="0" algn="ctr" rtl="0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19"/>
              <a:buFont typeface="Noto Sans Symbols"/>
              <a:buNone/>
            </a:pPr>
            <a:r>
              <a:rPr lang="hr-HR" sz="221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Sve informacije na</a:t>
            </a:r>
            <a:br>
              <a:rPr lang="hr-HR" sz="221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r-HR" sz="221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219" b="1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www.ibis-grafika.hr</a:t>
            </a:r>
            <a:r>
              <a:rPr lang="hr-HR" sz="221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hr-HR" sz="221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r-HR" sz="2219" b="1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info@ibis-grafika.hr</a:t>
            </a:r>
            <a:r>
              <a:rPr lang="hr-HR" sz="221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hr-HR" sz="221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r-HR" sz="2219" b="1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martina@ibis-grafika.hr</a:t>
            </a:r>
            <a:endParaRPr sz="2219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063" marR="0" lvl="1" indent="0" algn="l" rtl="0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19"/>
              <a:buFont typeface="Noto Sans Symbols"/>
              <a:buNone/>
            </a:pPr>
            <a:endParaRPr sz="2219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71413" marR="0" lvl="1" indent="-373443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19"/>
              <a:buFont typeface="Calibri"/>
              <a:buNone/>
            </a:pPr>
            <a:endParaRPr sz="2219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063" marR="0" lvl="1" indent="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19"/>
              <a:buFont typeface="Noto Sans Symbols"/>
              <a:buNone/>
            </a:pPr>
            <a:endParaRPr sz="2219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063" marR="0" lvl="1" indent="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19"/>
              <a:buFont typeface="Noto Sans Symbols"/>
              <a:buNone/>
            </a:pPr>
            <a:endParaRPr sz="2219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531" marR="0" lvl="0" indent="-64129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89"/>
              <a:buFont typeface="Noto Sans Symbols"/>
              <a:buNone/>
            </a:pPr>
            <a:endParaRPr sz="2589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531" marR="0" lvl="0" indent="-64129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89"/>
              <a:buFont typeface="Noto Sans Symbols"/>
              <a:buNone/>
            </a:pPr>
            <a:endParaRPr sz="2589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Shape 11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341884" y="27444"/>
            <a:ext cx="9258300" cy="69446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Shape 1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246" y="548680"/>
            <a:ext cx="1811661" cy="2060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73498" y="548680"/>
            <a:ext cx="1776364" cy="2060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42453" y="548680"/>
            <a:ext cx="1812933" cy="2060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147977" y="548651"/>
            <a:ext cx="1811685" cy="2060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052253" y="548524"/>
            <a:ext cx="1806273" cy="2061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Shape 12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77164" y="2997675"/>
            <a:ext cx="1811661" cy="2059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Shape 12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649834" y="2997675"/>
            <a:ext cx="1810390" cy="2059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Shape 12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858272" y="2997675"/>
            <a:ext cx="2394228" cy="2665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Shape 12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834734" y="2997675"/>
            <a:ext cx="1811661" cy="2059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Shape 12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951117" y="548524"/>
            <a:ext cx="1813070" cy="2061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Shape 126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663338" y="2997675"/>
            <a:ext cx="1810388" cy="2059402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Shape 127"/>
          <p:cNvSpPr txBox="1"/>
          <p:nvPr/>
        </p:nvSpPr>
        <p:spPr>
          <a:xfrm>
            <a:off x="477164" y="5517232"/>
            <a:ext cx="3975495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6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Kęstutis</a:t>
            </a:r>
            <a:endParaRPr sz="6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Shape 128"/>
          <p:cNvSpPr txBox="1"/>
          <p:nvPr/>
        </p:nvSpPr>
        <p:spPr>
          <a:xfrm>
            <a:off x="7003964" y="5517232"/>
            <a:ext cx="5384956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6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Kasparavičius</a:t>
            </a:r>
            <a:endParaRPr sz="6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Shape 1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82644" y="551639"/>
            <a:ext cx="3107538" cy="223224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34" name="Shape 1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88671" y="551639"/>
            <a:ext cx="1688954" cy="240706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35" name="Shape 1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70476" y="560894"/>
            <a:ext cx="1325648" cy="238855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36" name="Shape 13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82644" y="2924944"/>
            <a:ext cx="3107538" cy="217527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37" name="Shape 13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57612" y="3081174"/>
            <a:ext cx="2391625" cy="338437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38" name="Shape 13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57613" y="560894"/>
            <a:ext cx="1552560" cy="238855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39" name="Shape 13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041126" y="3945270"/>
            <a:ext cx="1258700" cy="172819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40" name="Shape 14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104227" y="3945270"/>
            <a:ext cx="1731456" cy="150348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41" name="Shape 14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481898" y="551639"/>
            <a:ext cx="1914250" cy="2397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Shape 1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4108" y="1844825"/>
            <a:ext cx="2569508" cy="279801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48" name="Shape 1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14464" y="1844823"/>
            <a:ext cx="2606816" cy="279801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49" name="Shape 14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48275" y="1844824"/>
            <a:ext cx="2541529" cy="279801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50" name="Shape 15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5615" y="1844822"/>
            <a:ext cx="3266163" cy="27980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Shape 1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7289" y="4368314"/>
            <a:ext cx="1263664" cy="227687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56" name="Shape 1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6024" y="460492"/>
            <a:ext cx="2529858" cy="181306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57" name="Shape 15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70688" y="3068960"/>
            <a:ext cx="1584176" cy="158417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58" name="Shape 15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6024" y="2444171"/>
            <a:ext cx="2529858" cy="178355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59" name="Shape 15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070688" y="476672"/>
            <a:ext cx="1684885" cy="227687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60" name="Shape 16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046740" y="476672"/>
            <a:ext cx="2510079" cy="338437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61" name="Shape 16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531798" y="492655"/>
            <a:ext cx="3140890" cy="443419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Shape 1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01924" y="960040"/>
            <a:ext cx="2572857" cy="3693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Shape 16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03490" y="960040"/>
            <a:ext cx="2591322" cy="3693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Shape 16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52128" y="692696"/>
            <a:ext cx="3229541" cy="4602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Shape 16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614692" y="2904256"/>
            <a:ext cx="2591322" cy="3693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8473" y="2904256"/>
            <a:ext cx="2591322" cy="36930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549796" y="-171400"/>
            <a:ext cx="3024336" cy="7272808"/>
          </a:xfrm>
          <a:prstGeom prst="rect">
            <a:avLst/>
          </a:prstGeom>
          <a:solidFill>
            <a:srgbClr val="BBD6EE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99"/>
              <a:buFont typeface="Calibri"/>
              <a:buNone/>
            </a:pPr>
            <a:r>
              <a:rPr lang="hr-HR" sz="439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Povijest projekta</a:t>
            </a:r>
            <a:endParaRPr sz="3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6" name="Shape 176"/>
          <p:cNvGrpSpPr/>
          <p:nvPr/>
        </p:nvGrpSpPr>
        <p:grpSpPr>
          <a:xfrm>
            <a:off x="1449896" y="404664"/>
            <a:ext cx="1224136" cy="1345855"/>
            <a:chOff x="10179777" y="548680"/>
            <a:chExt cx="1224136" cy="1345855"/>
          </a:xfrm>
        </p:grpSpPr>
        <p:pic>
          <p:nvPicPr>
            <p:cNvPr id="177" name="Shape 177" descr="http://www.nasamalaknjiznica.si/wp-content/uploads/2015/04/OurLittleLibrary-ENG-RGB.gif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270876" y="548680"/>
              <a:ext cx="1041938" cy="12018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8" name="Shape 178"/>
            <p:cNvSpPr txBox="1"/>
            <p:nvPr/>
          </p:nvSpPr>
          <p:spPr>
            <a:xfrm>
              <a:off x="10179777" y="1371315"/>
              <a:ext cx="1224136" cy="523220"/>
            </a:xfrm>
            <a:prstGeom prst="rect">
              <a:avLst/>
            </a:prstGeom>
            <a:solidFill>
              <a:srgbClr val="BBD6E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-HR" sz="1400" b="1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NAŠA</a:t>
              </a:r>
              <a:r>
                <a:rPr lang="hr-HR"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hr-HR" sz="1400" b="1">
                  <a:solidFill>
                    <a:srgbClr val="2E75B5"/>
                  </a:solidFill>
                  <a:latin typeface="Calibri"/>
                  <a:ea typeface="Calibri"/>
                  <a:cs typeface="Calibri"/>
                  <a:sym typeface="Calibri"/>
                </a:rPr>
                <a:t>MALA</a:t>
              </a:r>
              <a:r>
                <a:rPr lang="hr-HR"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KNJIŽNICA</a:t>
              </a:r>
              <a:endParaRPr/>
            </a:p>
          </p:txBody>
        </p:sp>
      </p:grpSp>
      <p:sp>
        <p:nvSpPr>
          <p:cNvPr id="179" name="Shape 179"/>
          <p:cNvSpPr txBox="1"/>
          <p:nvPr/>
        </p:nvSpPr>
        <p:spPr>
          <a:xfrm>
            <a:off x="4798268" y="620688"/>
            <a:ext cx="6912768" cy="4616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hr-H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 2008. u Sloveniji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hr-H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projekt programa EU Kreativna Europa – potprogram Kultura: </a:t>
            </a:r>
            <a:r>
              <a:rPr lang="hr-HR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Small scale cooperation projects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hr-H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2014. – 2016. Slovenija, Poljska, Litva</a:t>
            </a:r>
            <a:endParaRPr/>
          </a:p>
          <a:p>
            <a:pPr marL="742950" marR="0" lvl="1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hr-H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2017. – 2019. pridružuju se Hrvatska, Latvija, Estonija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HDOfficeLightV0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1316</Words>
  <Application>Microsoft Office PowerPoint</Application>
  <PresentationFormat>Prilagođeno</PresentationFormat>
  <Paragraphs>254</Paragraphs>
  <Slides>27</Slides>
  <Notes>27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27</vt:i4>
      </vt:variant>
    </vt:vector>
  </HeadingPairs>
  <TitlesOfParts>
    <vt:vector size="32" baseType="lpstr">
      <vt:lpstr>Noto Sans Symbols</vt:lpstr>
      <vt:lpstr>Arial</vt:lpstr>
      <vt:lpstr>Century Gothic</vt:lpstr>
      <vt:lpstr>Calibri</vt:lpstr>
      <vt:lpstr>HDOfficeLightV0</vt:lpstr>
      <vt:lpstr>Naša mala knjižnica</vt:lpstr>
      <vt:lpstr>Ibis grafika d.o.o.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Povijest projekta</vt:lpstr>
      <vt:lpstr>Projekt   Naša mala knjižnica:  upoznajmo ilustratore i autore za djecu</vt:lpstr>
      <vt:lpstr>Cilj  projekta</vt:lpstr>
      <vt:lpstr>Temelj partnerske suradnje</vt:lpstr>
      <vt:lpstr>Struktura projekta</vt:lpstr>
      <vt:lpstr>Oblici suradnje</vt:lpstr>
      <vt:lpstr>Grigor Vitez (1911-1966)</vt:lpstr>
      <vt:lpstr>Kęstutis Kasparavičius (1954) </vt:lpstr>
      <vt:lpstr>Gendrutis Morkūnas (1960-2009)</vt:lpstr>
      <vt:lpstr>Andrej Rozman (a.k.a. Roza, 1955)</vt:lpstr>
      <vt:lpstr>Ida Mlakar (1956)</vt:lpstr>
      <vt:lpstr>Jana Bauer (1975) </vt:lpstr>
      <vt:lpstr>Predviđene aktivnosti Ibis grafike</vt:lpstr>
      <vt:lpstr>Predstavljanje knjiga</vt:lpstr>
      <vt:lpstr>Aktivnosti  u kojima sudjeluju djeca</vt:lpstr>
      <vt:lpstr>Kreativne knjižice</vt:lpstr>
      <vt:lpstr>Gostovanja autora</vt:lpstr>
      <vt:lpstr>Nagrade</vt:lpstr>
      <vt:lpstr>Uključivanje u program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Naša mala knjižnica</dc:title>
  <dc:creator>MartinaS</dc:creator>
  <cp:lastModifiedBy>korisnik</cp:lastModifiedBy>
  <cp:revision>3</cp:revision>
  <dcterms:modified xsi:type="dcterms:W3CDTF">2018-10-23T10:04:18Z</dcterms:modified>
  <cp:contentStatus/>
</cp:coreProperties>
</file>