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6" r:id="rId10"/>
    <p:sldId id="265" r:id="rId11"/>
    <p:sldId id="267" r:id="rId12"/>
    <p:sldId id="268" r:id="rId13"/>
    <p:sldId id="272" r:id="rId14"/>
    <p:sldId id="269" r:id="rId15"/>
    <p:sldId id="261" r:id="rId16"/>
    <p:sldId id="271" r:id="rId17"/>
    <p:sldId id="270" r:id="rId1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72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D1B08-9061-49AD-84FE-C3CBE5E7D13A}" type="datetimeFigureOut">
              <a:rPr lang="hr-HR" smtClean="0"/>
              <a:t>30.1.2019.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6FA74-8F28-4A27-BA4F-A3EFCFDFB5F9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68922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dirty="0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D1B08-9061-49AD-84FE-C3CBE5E7D13A}" type="datetimeFigureOut">
              <a:rPr lang="hr-HR" smtClean="0"/>
              <a:t>30.1.2019.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6FA74-8F28-4A27-BA4F-A3EFCFDFB5F9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08197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D1B08-9061-49AD-84FE-C3CBE5E7D13A}" type="datetimeFigureOut">
              <a:rPr lang="hr-HR" smtClean="0"/>
              <a:t>30.1.2019.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6FA74-8F28-4A27-BA4F-A3EFCFDFB5F9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90310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D1B08-9061-49AD-84FE-C3CBE5E7D13A}" type="datetimeFigureOut">
              <a:rPr lang="hr-HR" smtClean="0"/>
              <a:t>30.1.2019.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6FA74-8F28-4A27-BA4F-A3EFCFDFB5F9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9526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D1B08-9061-49AD-84FE-C3CBE5E7D13A}" type="datetimeFigureOut">
              <a:rPr lang="hr-HR" smtClean="0"/>
              <a:t>30.1.2019.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6FA74-8F28-4A27-BA4F-A3EFCFDFB5F9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27606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D1B08-9061-49AD-84FE-C3CBE5E7D13A}" type="datetimeFigureOut">
              <a:rPr lang="hr-HR" smtClean="0"/>
              <a:t>30.1.2019.</a:t>
            </a:fld>
            <a:endParaRPr lang="hr-HR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6FA74-8F28-4A27-BA4F-A3EFCFDFB5F9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386718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dirty="0" smtClean="0"/>
              <a:t>Kliknite ikonu da biste dodali  sliku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dirty="0" smtClean="0"/>
              <a:t>Kliknite ikonu da biste dodali  sliku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dirty="0" smtClean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D1B08-9061-49AD-84FE-C3CBE5E7D13A}" type="datetimeFigureOut">
              <a:rPr lang="hr-HR" smtClean="0"/>
              <a:t>30.1.2019.</a:t>
            </a:fld>
            <a:endParaRPr lang="hr-HR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6FA74-8F28-4A27-BA4F-A3EFCFDFB5F9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467272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D1B08-9061-49AD-84FE-C3CBE5E7D13A}" type="datetimeFigureOut">
              <a:rPr lang="hr-HR" smtClean="0"/>
              <a:t>30.1.2019.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6FA74-8F28-4A27-BA4F-A3EFCFDFB5F9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779154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D1B08-9061-49AD-84FE-C3CBE5E7D13A}" type="datetimeFigureOut">
              <a:rPr lang="hr-HR" smtClean="0"/>
              <a:t>30.1.2019.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6FA74-8F28-4A27-BA4F-A3EFCFDFB5F9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65097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D1B08-9061-49AD-84FE-C3CBE5E7D13A}" type="datetimeFigureOut">
              <a:rPr lang="hr-HR" smtClean="0"/>
              <a:t>30.1.2019.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6FA74-8F28-4A27-BA4F-A3EFCFDFB5F9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2309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D1B08-9061-49AD-84FE-C3CBE5E7D13A}" type="datetimeFigureOut">
              <a:rPr lang="hr-HR" smtClean="0"/>
              <a:t>30.1.2019.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6FA74-8F28-4A27-BA4F-A3EFCFDFB5F9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24113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D1B08-9061-49AD-84FE-C3CBE5E7D13A}" type="datetimeFigureOut">
              <a:rPr lang="hr-HR" smtClean="0"/>
              <a:t>30.1.2019.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6FA74-8F28-4A27-BA4F-A3EFCFDFB5F9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32440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D1B08-9061-49AD-84FE-C3CBE5E7D13A}" type="datetimeFigureOut">
              <a:rPr lang="hr-HR" smtClean="0"/>
              <a:t>30.1.2019.</a:t>
            </a:fld>
            <a:endParaRPr lang="hr-H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6FA74-8F28-4A27-BA4F-A3EFCFDFB5F9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33826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D1B08-9061-49AD-84FE-C3CBE5E7D13A}" type="datetimeFigureOut">
              <a:rPr lang="hr-HR" smtClean="0"/>
              <a:t>30.1.2019.</a:t>
            </a:fld>
            <a:endParaRPr lang="hr-HR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6FA74-8F28-4A27-BA4F-A3EFCFDFB5F9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86738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D1B08-9061-49AD-84FE-C3CBE5E7D13A}" type="datetimeFigureOut">
              <a:rPr lang="hr-HR" smtClean="0"/>
              <a:t>30.1.2019.</a:t>
            </a:fld>
            <a:endParaRPr lang="hr-HR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6FA74-8F28-4A27-BA4F-A3EFCFDFB5F9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70430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D1B08-9061-49AD-84FE-C3CBE5E7D13A}" type="datetimeFigureOut">
              <a:rPr lang="hr-HR" smtClean="0"/>
              <a:t>30.1.2019.</a:t>
            </a:fld>
            <a:endParaRPr lang="hr-HR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6FA74-8F28-4A27-BA4F-A3EFCFDFB5F9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26543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dirty="0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D1B08-9061-49AD-84FE-C3CBE5E7D13A}" type="datetimeFigureOut">
              <a:rPr lang="hr-HR" smtClean="0"/>
              <a:t>30.1.2019.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6FA74-8F28-4A27-BA4F-A3EFCFDFB5F9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98987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61D1B08-9061-49AD-84FE-C3CBE5E7D13A}" type="datetimeFigureOut">
              <a:rPr lang="hr-HR" smtClean="0"/>
              <a:t>30.1.2019.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6FA74-8F28-4A27-BA4F-A3EFCFDFB5F9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931254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hr.wikipedia.org/wiki/Termiti" TargetMode="External"/><Relationship Id="rId2" Type="http://schemas.openxmlformats.org/officeDocument/2006/relationships/hyperlink" Target="https://hr.wikipedia.org/wiki/Mrav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433163" y="210519"/>
            <a:ext cx="8825658" cy="1682858"/>
          </a:xfrm>
        </p:spPr>
        <p:txBody>
          <a:bodyPr/>
          <a:lstStyle/>
          <a:p>
            <a:pPr algn="ctr"/>
            <a:r>
              <a:rPr lang="hr-HR" sz="8800" dirty="0" smtClean="0">
                <a:latin typeface="Castellar" panose="020A0402060406010301" pitchFamily="18" charset="0"/>
                <a:cs typeface="Angsana New" panose="02020603050405020304" pitchFamily="18" charset="-34"/>
              </a:rPr>
              <a:t>Mravi</a:t>
            </a:r>
            <a:endParaRPr lang="hr-HR" sz="8800" dirty="0">
              <a:latin typeface="Castellar" panose="020A0402060406010301" pitchFamily="18" charset="0"/>
              <a:cs typeface="Angsana New" panose="02020603050405020304" pitchFamily="18" charset="-34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" r="21627" b="12697"/>
          <a:stretch/>
        </p:blipFill>
        <p:spPr>
          <a:xfrm>
            <a:off x="449451" y="2077755"/>
            <a:ext cx="4881966" cy="3625621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326" y="2395954"/>
            <a:ext cx="4974956" cy="298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69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Evolucija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5" r="100000"/>
          <a:stretch/>
        </p:blipFill>
        <p:spPr>
          <a:xfrm>
            <a:off x="2735798" y="2763067"/>
            <a:ext cx="45719" cy="3280410"/>
          </a:xfrm>
        </p:spPr>
      </p:pic>
      <p:sp>
        <p:nvSpPr>
          <p:cNvPr id="5" name="Pravokutnik 4"/>
          <p:cNvSpPr/>
          <p:nvPr/>
        </p:nvSpPr>
        <p:spPr>
          <a:xfrm>
            <a:off x="3491345" y="292594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r-HR" b="0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6" name="Pravokutnik 5"/>
          <p:cNvSpPr/>
          <p:nvPr/>
        </p:nvSpPr>
        <p:spPr>
          <a:xfrm>
            <a:off x="816986" y="2371946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2800" dirty="0">
                <a:latin typeface="Arial" panose="020B0604020202020204" pitchFamily="34" charset="0"/>
              </a:rPr>
              <a:t>Do sada najstariji nalaz mrava je </a:t>
            </a:r>
            <a:r>
              <a:rPr lang="hr-HR" sz="2800">
                <a:latin typeface="Arial" panose="020B0604020202020204" pitchFamily="34" charset="0"/>
              </a:rPr>
              <a:t>nađen </a:t>
            </a:r>
            <a:r>
              <a:rPr lang="hr-HR" sz="2800" smtClean="0">
                <a:latin typeface="Arial" panose="020B0604020202020204" pitchFamily="34" charset="0"/>
              </a:rPr>
              <a:t>i </a:t>
            </a:r>
            <a:r>
              <a:rPr lang="hr-HR" sz="2800" dirty="0">
                <a:latin typeface="Arial" panose="020B0604020202020204" pitchFamily="34" charset="0"/>
              </a:rPr>
              <a:t>sačuvan u jantaru što dokazuje, da su u vrijeme prije oko 92 milijuna godina oni već nastanjivali zemlju.</a:t>
            </a:r>
          </a:p>
          <a:p>
            <a:r>
              <a:rPr lang="hr-HR" sz="2800" dirty="0">
                <a:latin typeface="Arial" panose="020B0604020202020204" pitchFamily="34" charset="0"/>
              </a:rPr>
              <a:t>Pretpostavlja se da su se prvi mravi pojavili u razdoblju krede prije oko 130 milijuna godina.</a:t>
            </a: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093" y="2161661"/>
            <a:ext cx="5280006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579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MRAV U KUĆI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Iako su mravi zanimljive životinje</a:t>
            </a:r>
            <a:r>
              <a:rPr lang="hr-HR" dirty="0" smtClean="0"/>
              <a:t>,</a:t>
            </a:r>
          </a:p>
          <a:p>
            <a:pPr marL="0" indent="0">
              <a:buNone/>
            </a:pPr>
            <a:r>
              <a:rPr lang="hr-HR" dirty="0" smtClean="0"/>
              <a:t>te </a:t>
            </a:r>
            <a:r>
              <a:rPr lang="hr-HR" dirty="0"/>
              <a:t>su u prirodi korisni insekti, </a:t>
            </a: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u </a:t>
            </a:r>
            <a:r>
              <a:rPr lang="hr-HR" dirty="0"/>
              <a:t>kućama i stanovima se </a:t>
            </a: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najčešće </a:t>
            </a:r>
            <a:r>
              <a:rPr lang="hr-HR" dirty="0"/>
              <a:t>smatraju štetočinama</a:t>
            </a:r>
            <a:r>
              <a:rPr lang="hr-HR" dirty="0" smtClean="0"/>
              <a:t>,</a:t>
            </a:r>
          </a:p>
          <a:p>
            <a:pPr marL="0" indent="0">
              <a:buNone/>
            </a:pPr>
            <a:r>
              <a:rPr lang="hr-HR" dirty="0" smtClean="0"/>
              <a:t> </a:t>
            </a:r>
            <a:r>
              <a:rPr lang="hr-HR" dirty="0"/>
              <a:t>pa ih se ljudi žele riješiti.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932" y="1853248"/>
            <a:ext cx="4857921" cy="400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7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FARAONSKI MRAV</a:t>
            </a:r>
            <a:endParaRPr lang="hr-HR" sz="4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214" y="1853248"/>
            <a:ext cx="5222928" cy="3571159"/>
          </a:xfrm>
        </p:spPr>
      </p:pic>
    </p:spTree>
    <p:extLst>
      <p:ext uri="{BB962C8B-B14F-4D97-AF65-F5344CB8AC3E}">
        <p14:creationId xmlns:p14="http://schemas.microsoft.com/office/powerpoint/2010/main" val="16139811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6000" i="1" dirty="0" smtClean="0"/>
              <a:t>MRAV PANDA</a:t>
            </a:r>
            <a:endParaRPr lang="hr-HR" sz="6000" i="1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503" y="2265537"/>
            <a:ext cx="6066187" cy="3408426"/>
          </a:xfrm>
        </p:spPr>
      </p:pic>
    </p:spTree>
    <p:extLst>
      <p:ext uri="{BB962C8B-B14F-4D97-AF65-F5344CB8AC3E}">
        <p14:creationId xmlns:p14="http://schemas.microsoft.com/office/powerpoint/2010/main" val="1489962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MRAVOJED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 uopće nemaju zube već samo dugačku njušku u obliku surle koja završava malenim ustima s vrlo dugačkim jezikom</a:t>
            </a:r>
            <a:r>
              <a:rPr lang="hr-HR" dirty="0" smtClean="0"/>
              <a:t>.</a:t>
            </a:r>
            <a:r>
              <a:rPr lang="hr-HR" dirty="0"/>
              <a:t> </a:t>
            </a:r>
            <a:endParaRPr lang="hr-HR" dirty="0" smtClean="0"/>
          </a:p>
          <a:p>
            <a:r>
              <a:rPr lang="hr-HR" dirty="0" smtClean="0"/>
              <a:t>Kao </a:t>
            </a:r>
            <a:r>
              <a:rPr lang="hr-HR" dirty="0"/>
              <a:t>što im ime </a:t>
            </a:r>
            <a:r>
              <a:rPr lang="hr-HR" dirty="0" smtClean="0"/>
              <a:t>govori</a:t>
            </a:r>
            <a:r>
              <a:rPr lang="hr-HR" dirty="0"/>
              <a:t>, mravojedi se hrane gotovo isključivo </a:t>
            </a:r>
            <a:r>
              <a:rPr lang="hr-HR" dirty="0">
                <a:hlinkClick r:id="rId2" tooltip="Mravi"/>
              </a:rPr>
              <a:t>mravima</a:t>
            </a:r>
            <a:r>
              <a:rPr lang="hr-HR" dirty="0"/>
              <a:t> i </a:t>
            </a:r>
            <a:r>
              <a:rPr lang="hr-HR" dirty="0">
                <a:hlinkClick r:id="rId3" tooltip="Termiti"/>
              </a:rPr>
              <a:t>termitima</a:t>
            </a:r>
            <a:r>
              <a:rPr lang="hr-HR" dirty="0" smtClean="0"/>
              <a:t>.</a:t>
            </a:r>
          </a:p>
          <a:p>
            <a:r>
              <a:rPr lang="hr-HR" dirty="0" smtClean="0"/>
              <a:t>Maksimirski ZOO ima mravojeda</a:t>
            </a:r>
          </a:p>
          <a:p>
            <a:pPr marL="0" indent="0">
              <a:buNone/>
            </a:pPr>
            <a:r>
              <a:rPr lang="hr-HR" dirty="0" smtClean="0"/>
              <a:t>     po imenu Oliver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582" y="3233334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837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74220" y="507309"/>
            <a:ext cx="9404723" cy="1400530"/>
          </a:xfrm>
        </p:spPr>
        <p:txBody>
          <a:bodyPr/>
          <a:lstStyle/>
          <a:p>
            <a:r>
              <a:rPr lang="hr-HR" dirty="0" smtClean="0"/>
              <a:t>ZANIMLJIVOSTI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74220" y="1348121"/>
            <a:ext cx="9175633" cy="53006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b="1" dirty="0"/>
              <a:t>1. Mravi mogu podići teret 50 puta </a:t>
            </a:r>
            <a:endParaRPr lang="hr-HR" b="1" dirty="0" smtClean="0"/>
          </a:p>
          <a:p>
            <a:pPr marL="0" indent="0">
              <a:buNone/>
            </a:pPr>
            <a:r>
              <a:rPr lang="hr-HR" b="1" dirty="0" smtClean="0"/>
              <a:t>teži </a:t>
            </a:r>
            <a:r>
              <a:rPr lang="hr-HR" b="1" dirty="0"/>
              <a:t>od njihove težine samo sa svojom </a:t>
            </a:r>
            <a:endParaRPr lang="hr-HR" b="1" dirty="0" smtClean="0"/>
          </a:p>
          <a:p>
            <a:pPr marL="0" indent="0">
              <a:buNone/>
            </a:pPr>
            <a:r>
              <a:rPr lang="hr-HR" b="1" dirty="0" smtClean="0"/>
              <a:t>donjom </a:t>
            </a:r>
            <a:r>
              <a:rPr lang="hr-HR" b="1" dirty="0"/>
              <a:t>čeljusti </a:t>
            </a:r>
            <a:endParaRPr lang="hr-HR" b="1" dirty="0" smtClean="0"/>
          </a:p>
          <a:p>
            <a:pPr marL="0" indent="0">
              <a:buNone/>
            </a:pPr>
            <a:r>
              <a:rPr lang="hr-HR" b="1" dirty="0"/>
              <a:t>2. Kod nekih mravljih vrsta, mravi </a:t>
            </a:r>
            <a:endParaRPr lang="hr-HR" b="1" dirty="0" smtClean="0"/>
          </a:p>
          <a:p>
            <a:pPr marL="0" indent="0">
              <a:buNone/>
            </a:pPr>
            <a:r>
              <a:rPr lang="hr-HR" b="1" dirty="0" smtClean="0"/>
              <a:t>ratnici </a:t>
            </a:r>
            <a:r>
              <a:rPr lang="hr-HR" b="1" dirty="0"/>
              <a:t>upotrebljavaju svoje specijalno </a:t>
            </a:r>
            <a:endParaRPr lang="hr-HR" b="1" dirty="0" smtClean="0"/>
          </a:p>
          <a:p>
            <a:pPr marL="0" indent="0">
              <a:buNone/>
            </a:pPr>
            <a:r>
              <a:rPr lang="hr-HR" b="1" dirty="0" smtClean="0"/>
              <a:t>modificirane </a:t>
            </a:r>
            <a:r>
              <a:rPr lang="hr-HR" b="1" dirty="0"/>
              <a:t>glave da sa njima zatvore </a:t>
            </a:r>
            <a:endParaRPr lang="hr-HR" b="1" dirty="0" smtClean="0"/>
          </a:p>
          <a:p>
            <a:pPr marL="0" indent="0">
              <a:buNone/>
            </a:pPr>
            <a:r>
              <a:rPr lang="hr-HR" b="1" dirty="0" smtClean="0"/>
              <a:t>ulaze </a:t>
            </a:r>
            <a:r>
              <a:rPr lang="hr-HR" b="1" dirty="0"/>
              <a:t>u </a:t>
            </a:r>
            <a:r>
              <a:rPr lang="hr-HR" b="1" dirty="0" smtClean="0"/>
              <a:t>mravinjak</a:t>
            </a:r>
          </a:p>
          <a:p>
            <a:pPr marL="0" indent="0">
              <a:buNone/>
            </a:pPr>
            <a:r>
              <a:rPr lang="hr-HR" b="1" dirty="0"/>
              <a:t>3. Neke vrste mrava štite biljke u </a:t>
            </a:r>
            <a:endParaRPr lang="hr-HR" b="1" dirty="0" smtClean="0"/>
          </a:p>
          <a:p>
            <a:pPr marL="0" indent="0">
              <a:buNone/>
            </a:pPr>
            <a:r>
              <a:rPr lang="hr-HR" b="1" dirty="0" smtClean="0"/>
              <a:t>zamjenu </a:t>
            </a:r>
            <a:r>
              <a:rPr lang="hr-HR" b="1" dirty="0"/>
              <a:t>za hranu i zaklon </a:t>
            </a:r>
            <a:endParaRPr lang="hr-HR" b="1" dirty="0" smtClean="0"/>
          </a:p>
          <a:p>
            <a:pPr marL="0" indent="0">
              <a:buNone/>
            </a:pPr>
            <a:r>
              <a:rPr lang="hr-HR" b="1" dirty="0"/>
              <a:t>4. Totalna biomasa svih mrava na Zemlji </a:t>
            </a:r>
            <a:r>
              <a:rPr lang="hr-HR" b="1" dirty="0" smtClean="0"/>
              <a:t>je</a:t>
            </a:r>
          </a:p>
          <a:p>
            <a:pPr marL="0" indent="0">
              <a:buNone/>
            </a:pPr>
            <a:r>
              <a:rPr lang="hr-HR" b="1" dirty="0" smtClean="0"/>
              <a:t> </a:t>
            </a:r>
            <a:r>
              <a:rPr lang="hr-HR" b="1" dirty="0"/>
              <a:t>približno jednaka totalnoj biomasi svih ljudi </a:t>
            </a:r>
            <a:endParaRPr lang="hr-HR" b="1" dirty="0" smtClean="0"/>
          </a:p>
          <a:p>
            <a:pPr marL="0" indent="0">
              <a:buNone/>
            </a:pPr>
            <a:r>
              <a:rPr lang="hr-HR" b="1" dirty="0" smtClean="0"/>
              <a:t>na Zemlji</a:t>
            </a:r>
          </a:p>
          <a:p>
            <a:pPr marL="0" indent="0">
              <a:buNone/>
            </a:pPr>
            <a:r>
              <a:rPr lang="hr-HR" b="1" dirty="0"/>
              <a:t>5. Mravi nekad uzgajaju insekte drugih </a:t>
            </a:r>
            <a:r>
              <a:rPr lang="hr-HR" b="1" dirty="0" smtClean="0"/>
              <a:t>vrsta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90" t="16787" r="7912" b="9575"/>
          <a:stretch/>
        </p:blipFill>
        <p:spPr>
          <a:xfrm>
            <a:off x="6509288" y="1069384"/>
            <a:ext cx="4448015" cy="451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50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45719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04293" y="681924"/>
            <a:ext cx="8946541" cy="5997843"/>
          </a:xfrm>
        </p:spPr>
        <p:txBody>
          <a:bodyPr/>
          <a:lstStyle/>
          <a:p>
            <a:pPr marL="0" indent="0">
              <a:buNone/>
            </a:pPr>
            <a:r>
              <a:rPr lang="hr-HR" b="1" dirty="0"/>
              <a:t>6. Neke vrste mrava će držati kao </a:t>
            </a:r>
            <a:endParaRPr lang="hr-HR" b="1" dirty="0" smtClean="0"/>
          </a:p>
          <a:p>
            <a:pPr marL="0" indent="0">
              <a:buNone/>
            </a:pPr>
            <a:r>
              <a:rPr lang="hr-HR" b="1" dirty="0" smtClean="0"/>
              <a:t>zarobljenike </a:t>
            </a:r>
            <a:r>
              <a:rPr lang="hr-HR" b="1" dirty="0"/>
              <a:t>druge vrste </a:t>
            </a:r>
            <a:r>
              <a:rPr lang="hr-HR" b="1" dirty="0" smtClean="0"/>
              <a:t>mrava</a:t>
            </a:r>
          </a:p>
          <a:p>
            <a:pPr marL="0" indent="0">
              <a:buNone/>
            </a:pPr>
            <a:r>
              <a:rPr lang="hr-HR" b="1" dirty="0"/>
              <a:t>7. Mravi su živjeli u isto vrijeme </a:t>
            </a:r>
            <a:endParaRPr lang="hr-HR" b="1" dirty="0" smtClean="0"/>
          </a:p>
          <a:p>
            <a:pPr marL="0" indent="0">
              <a:buNone/>
            </a:pPr>
            <a:r>
              <a:rPr lang="hr-HR" b="1" dirty="0" smtClean="0"/>
              <a:t>kada </a:t>
            </a:r>
            <a:r>
              <a:rPr lang="hr-HR" b="1" dirty="0"/>
              <a:t>i </a:t>
            </a:r>
            <a:r>
              <a:rPr lang="hr-HR" b="1" dirty="0" err="1" smtClean="0"/>
              <a:t>dinosauri</a:t>
            </a:r>
            <a:endParaRPr lang="hr-HR" b="1" dirty="0" smtClean="0"/>
          </a:p>
          <a:p>
            <a:pPr marL="0" indent="0">
              <a:buNone/>
            </a:pPr>
            <a:r>
              <a:rPr lang="hr-HR" b="1" dirty="0"/>
              <a:t>8. Mravi su započeli sa </a:t>
            </a:r>
            <a:endParaRPr lang="hr-HR" b="1" dirty="0" smtClean="0"/>
          </a:p>
          <a:p>
            <a:pPr marL="0" indent="0">
              <a:buNone/>
            </a:pPr>
            <a:r>
              <a:rPr lang="hr-HR" b="1" dirty="0" smtClean="0"/>
              <a:t>„poljoprivredom“ puno </a:t>
            </a:r>
            <a:r>
              <a:rPr lang="hr-HR" b="1" dirty="0"/>
              <a:t>prije </a:t>
            </a:r>
            <a:r>
              <a:rPr lang="hr-HR" b="1" dirty="0" smtClean="0"/>
              <a:t>ljudske</a:t>
            </a:r>
          </a:p>
          <a:p>
            <a:pPr marL="0" indent="0">
              <a:buNone/>
            </a:pPr>
            <a:r>
              <a:rPr lang="hr-HR" b="1" dirty="0" smtClean="0"/>
              <a:t> vrste</a:t>
            </a:r>
          </a:p>
          <a:p>
            <a:pPr marL="0" indent="0">
              <a:buNone/>
            </a:pPr>
            <a:r>
              <a:rPr lang="hr-HR" b="1" dirty="0"/>
              <a:t>9. Neke vrste mrava stvaraju tzv. </a:t>
            </a:r>
            <a:endParaRPr lang="hr-HR" b="1" dirty="0" smtClean="0"/>
          </a:p>
          <a:p>
            <a:pPr marL="0" indent="0">
              <a:buNone/>
            </a:pPr>
            <a:r>
              <a:rPr lang="hr-HR" b="1" dirty="0" smtClean="0"/>
              <a:t>„</a:t>
            </a:r>
            <a:r>
              <a:rPr lang="hr-HR" b="1" dirty="0" err="1"/>
              <a:t>superkolonije</a:t>
            </a:r>
            <a:r>
              <a:rPr lang="hr-HR" b="1" dirty="0"/>
              <a:t>“ koje se </a:t>
            </a:r>
            <a:r>
              <a:rPr lang="hr-HR" b="1" dirty="0" smtClean="0"/>
              <a:t>mogu</a:t>
            </a:r>
          </a:p>
          <a:p>
            <a:pPr marL="0" indent="0">
              <a:buNone/>
            </a:pPr>
            <a:r>
              <a:rPr lang="hr-HR" b="1" dirty="0" smtClean="0"/>
              <a:t> </a:t>
            </a:r>
            <a:r>
              <a:rPr lang="hr-HR" b="1" dirty="0"/>
              <a:t>prostirati i tisuće </a:t>
            </a:r>
            <a:r>
              <a:rPr lang="hr-HR" b="1" dirty="0" smtClean="0"/>
              <a:t>kilometara</a:t>
            </a:r>
          </a:p>
          <a:p>
            <a:pPr marL="0" indent="0">
              <a:buNone/>
            </a:pPr>
            <a:r>
              <a:rPr lang="hr-HR" b="1" dirty="0"/>
              <a:t>10. Mravi prate mirisne tragove </a:t>
            </a:r>
            <a:endParaRPr lang="hr-HR" b="1" dirty="0" smtClean="0"/>
          </a:p>
          <a:p>
            <a:pPr marL="0" indent="0">
              <a:buNone/>
            </a:pPr>
            <a:r>
              <a:rPr lang="hr-HR" b="1" dirty="0" smtClean="0"/>
              <a:t>ostavljene </a:t>
            </a:r>
            <a:r>
              <a:rPr lang="hr-HR" b="1" dirty="0"/>
              <a:t>od mrava „</a:t>
            </a:r>
            <a:r>
              <a:rPr lang="hr-HR" b="1" dirty="0" err="1"/>
              <a:t>scouta</a:t>
            </a:r>
            <a:r>
              <a:rPr lang="hr-HR" b="1" dirty="0"/>
              <a:t>“ </a:t>
            </a:r>
            <a:endParaRPr lang="hr-HR" b="1" dirty="0" smtClean="0"/>
          </a:p>
          <a:p>
            <a:pPr marL="0" indent="0">
              <a:buNone/>
            </a:pPr>
            <a:r>
              <a:rPr lang="hr-HR" b="1" dirty="0" smtClean="0"/>
              <a:t>prilikom </a:t>
            </a:r>
            <a:r>
              <a:rPr lang="hr-HR" b="1" dirty="0"/>
              <a:t>prikupljanja hrane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4" b="10926"/>
          <a:stretch/>
        </p:blipFill>
        <p:spPr>
          <a:xfrm>
            <a:off x="5685070" y="1883042"/>
            <a:ext cx="6350000" cy="359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663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03312" y="437218"/>
            <a:ext cx="9404723" cy="5979079"/>
          </a:xfrm>
        </p:spPr>
        <p:txBody>
          <a:bodyPr/>
          <a:lstStyle/>
          <a:p>
            <a:r>
              <a:rPr lang="hr-HR" sz="9600" dirty="0" smtClean="0">
                <a:latin typeface="Showcard Gothic" panose="04020904020102020604" pitchFamily="82" charset="0"/>
              </a:rPr>
              <a:t>Hvala na </a:t>
            </a:r>
            <a:r>
              <a:rPr lang="hr-HR" sz="9600" dirty="0" err="1" smtClean="0">
                <a:latin typeface="Showcard Gothic" panose="04020904020102020604" pitchFamily="82" charset="0"/>
              </a:rPr>
              <a:t>paŽnji</a:t>
            </a:r>
            <a:endParaRPr lang="hr-HR" sz="9600" dirty="0">
              <a:latin typeface="Showcard Gothic" panose="04020904020102020604" pitchFamily="82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                                                                              Hana </a:t>
            </a:r>
            <a:r>
              <a:rPr lang="hr-HR" dirty="0" err="1" smtClean="0"/>
              <a:t>Žarković</a:t>
            </a:r>
            <a:r>
              <a:rPr lang="hr-HR" dirty="0"/>
              <a:t> </a:t>
            </a:r>
            <a:r>
              <a:rPr lang="hr-HR" dirty="0" smtClean="0"/>
              <a:t>  5.a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962965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Mravi</a:t>
            </a:r>
            <a:r>
              <a:rPr lang="pl-PL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pl-PL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spadaju u porodicu</a:t>
            </a:r>
            <a:r>
              <a:rPr lang="pl-PL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pl-PL" sz="22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kukaca</a:t>
            </a:r>
            <a:r>
              <a:rPr lang="pl-PL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pl-PL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pl-PL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koja </a:t>
            </a:r>
            <a:r>
              <a:rPr lang="pl-PL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živi u velikim zadružnim </a:t>
            </a:r>
            <a:endParaRPr lang="pl-PL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pl-PL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zajednicama</a:t>
            </a:r>
          </a:p>
          <a:p>
            <a:r>
              <a:rPr lang="hr-HR" sz="2400" dirty="0"/>
              <a:t>Pripadaju </a:t>
            </a:r>
            <a:r>
              <a:rPr lang="hr-HR" sz="2400" dirty="0" smtClean="0"/>
              <a:t>redu </a:t>
            </a:r>
            <a:r>
              <a:rPr lang="hr-HR" sz="2400" dirty="0" smtClean="0">
                <a:solidFill>
                  <a:srgbClr val="0033CC"/>
                </a:solidFill>
              </a:rPr>
              <a:t>opnokrilaca </a:t>
            </a:r>
          </a:p>
          <a:p>
            <a:r>
              <a:rPr lang="hr-H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 su </a:t>
            </a:r>
            <a:r>
              <a:rPr lang="hr-HR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nadporodice</a:t>
            </a:r>
            <a:r>
              <a:rPr lang="hr-H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žalčara</a:t>
            </a:r>
            <a:r>
              <a:rPr lang="hr-H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hr-H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Mužjaci i ženke mogu biti </a:t>
            </a:r>
          </a:p>
          <a:p>
            <a:pPr marL="0" indent="0">
              <a:buNone/>
            </a:pPr>
            <a:r>
              <a:rPr lang="hr-H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krilati, no više je jedinki koje su </a:t>
            </a:r>
          </a:p>
          <a:p>
            <a:pPr marL="0" indent="0">
              <a:buNone/>
            </a:pPr>
            <a:r>
              <a:rPr lang="hr-H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beskrilne</a:t>
            </a:r>
          </a:p>
          <a:p>
            <a:r>
              <a:rPr lang="hr-H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Svi imaju otrovnu žlijezdu </a:t>
            </a:r>
            <a:endParaRPr lang="hr-HR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hr-H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koja </a:t>
            </a:r>
            <a:r>
              <a:rPr lang="hr-H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uglavnom izlučuje </a:t>
            </a:r>
            <a:endParaRPr lang="hr-HR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hr-HR" sz="22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Mravlju kiselinu</a:t>
            </a:r>
          </a:p>
          <a:p>
            <a:pPr marL="0" indent="0">
              <a:buNone/>
            </a:pPr>
            <a:endParaRPr lang="hr-HR" dirty="0" smtClean="0"/>
          </a:p>
          <a:p>
            <a:endParaRPr lang="hr-HR" dirty="0"/>
          </a:p>
        </p:txBody>
      </p:sp>
      <p:sp>
        <p:nvSpPr>
          <p:cNvPr id="5" name="Pravokutnik 4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582" y="2568054"/>
            <a:ext cx="5262715" cy="368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71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Kiselinu </a:t>
            </a: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ispuštaju 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pomoću </a:t>
            </a:r>
            <a:endParaRPr lang="hr-H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žalca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 ako ga nemaju, načine </a:t>
            </a:r>
            <a:endParaRPr lang="hr-H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najprije 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čeljustima ranu, pa </a:t>
            </a: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</a:t>
            </a:r>
          </a:p>
          <a:p>
            <a:pPr marL="0" indent="0">
              <a:buNone/>
            </a:pP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pošpricaju kiselinom</a:t>
            </a:r>
          </a:p>
          <a:p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Po veličini glave te prema </a:t>
            </a:r>
            <a:endParaRPr lang="hr-H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poslovima 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među njima se često </a:t>
            </a:r>
            <a:endParaRPr lang="hr-H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razlikuju 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"radnici" i "</a:t>
            </a: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vojnici„</a:t>
            </a:r>
          </a:p>
          <a:p>
            <a:r>
              <a:rPr lang="hr-HR" dirty="0"/>
              <a:t>Mravi formiraju </a:t>
            </a:r>
            <a:r>
              <a:rPr lang="hr-HR" dirty="0" smtClean="0">
                <a:solidFill>
                  <a:srgbClr val="0033CC"/>
                </a:solidFill>
              </a:rPr>
              <a:t>kolonije</a:t>
            </a:r>
            <a:endParaRPr lang="hr-HR" dirty="0" smtClean="0"/>
          </a:p>
          <a:p>
            <a:pPr marL="0" indent="0">
              <a:buNone/>
            </a:pPr>
            <a:endParaRPr lang="hr-H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902" y="2306472"/>
            <a:ext cx="4313972" cy="335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45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45719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03312" y="1302328"/>
            <a:ext cx="8946541" cy="4946072"/>
          </a:xfrm>
        </p:spPr>
        <p:txBody>
          <a:bodyPr/>
          <a:lstStyle/>
          <a:p>
            <a:r>
              <a:rPr lang="hr-HR" dirty="0"/>
              <a:t> Veće kolonije </a:t>
            </a:r>
            <a:r>
              <a:rPr lang="hr-HR" dirty="0" smtClean="0"/>
              <a:t>uglavnom </a:t>
            </a:r>
            <a:r>
              <a:rPr lang="hr-HR" dirty="0"/>
              <a:t>se</a:t>
            </a: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sastoje </a:t>
            </a:r>
            <a:r>
              <a:rPr lang="hr-HR" dirty="0"/>
              <a:t>od sterilnih, </a:t>
            </a:r>
            <a:r>
              <a:rPr lang="hr-HR" dirty="0" err="1"/>
              <a:t>bezkrilnih</a:t>
            </a:r>
            <a:r>
              <a:rPr lang="hr-HR" dirty="0"/>
              <a:t> </a:t>
            </a:r>
            <a:r>
              <a:rPr lang="hr-HR" dirty="0" smtClean="0"/>
              <a:t>ženki </a:t>
            </a:r>
          </a:p>
          <a:p>
            <a:pPr marL="0" indent="0">
              <a:buNone/>
            </a:pPr>
            <a:r>
              <a:rPr lang="hr-HR" dirty="0" smtClean="0"/>
              <a:t>koje </a:t>
            </a:r>
            <a:r>
              <a:rPr lang="hr-HR" dirty="0"/>
              <a:t>formiraju kaste „radnika</a:t>
            </a:r>
            <a:r>
              <a:rPr lang="hr-HR" dirty="0" smtClean="0"/>
              <a:t>“,</a:t>
            </a:r>
          </a:p>
          <a:p>
            <a:pPr marL="0" indent="0">
              <a:buNone/>
            </a:pPr>
            <a:r>
              <a:rPr lang="hr-HR" dirty="0" smtClean="0"/>
              <a:t> </a:t>
            </a:r>
            <a:r>
              <a:rPr lang="hr-HR" dirty="0"/>
              <a:t>„vojnika“, ili drugih </a:t>
            </a:r>
            <a:r>
              <a:rPr lang="hr-HR" dirty="0" smtClean="0"/>
              <a:t>specijaliziranih</a:t>
            </a:r>
          </a:p>
          <a:p>
            <a:pPr marL="0" indent="0">
              <a:buNone/>
            </a:pPr>
            <a:r>
              <a:rPr lang="hr-HR" dirty="0"/>
              <a:t>g</a:t>
            </a:r>
            <a:r>
              <a:rPr lang="hr-HR" dirty="0" smtClean="0"/>
              <a:t>rupa</a:t>
            </a:r>
          </a:p>
          <a:p>
            <a:r>
              <a:rPr lang="hr-HR" dirty="0"/>
              <a:t> Skoro sve kolonije mrava </a:t>
            </a:r>
            <a:r>
              <a:rPr lang="hr-HR" dirty="0" smtClean="0"/>
              <a:t>također </a:t>
            </a:r>
          </a:p>
          <a:p>
            <a:pPr marL="0" indent="0">
              <a:buNone/>
            </a:pPr>
            <a:r>
              <a:rPr lang="hr-HR" dirty="0" smtClean="0"/>
              <a:t>sadrže </a:t>
            </a:r>
            <a:r>
              <a:rPr lang="hr-HR" dirty="0"/>
              <a:t>nekoliko plodnih mužjaka koji </a:t>
            </a: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se </a:t>
            </a:r>
            <a:r>
              <a:rPr lang="hr-HR" dirty="0"/>
              <a:t>nazivaju „trutovima</a:t>
            </a:r>
            <a:r>
              <a:rPr lang="hr-HR" dirty="0" smtClean="0"/>
              <a:t>“, </a:t>
            </a:r>
            <a:r>
              <a:rPr lang="hr-HR" dirty="0"/>
              <a:t> i jednu ili </a:t>
            </a:r>
            <a:r>
              <a:rPr lang="hr-HR" dirty="0" smtClean="0"/>
              <a:t>više</a:t>
            </a:r>
          </a:p>
          <a:p>
            <a:pPr marL="0" indent="0">
              <a:buNone/>
            </a:pPr>
            <a:r>
              <a:rPr lang="hr-HR" dirty="0" smtClean="0"/>
              <a:t> </a:t>
            </a:r>
            <a:r>
              <a:rPr lang="hr-HR" dirty="0"/>
              <a:t>plodnih ženki koje se nazivaju "</a:t>
            </a:r>
            <a:r>
              <a:rPr lang="hr-HR" dirty="0" smtClean="0">
                <a:solidFill>
                  <a:srgbClr val="0033CC"/>
                </a:solidFill>
              </a:rPr>
              <a:t>kraljicama</a:t>
            </a:r>
            <a:r>
              <a:rPr lang="hr-HR" dirty="0" smtClean="0"/>
              <a:t>"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744" y="3916907"/>
            <a:ext cx="5090614" cy="2331492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235" y="1083397"/>
            <a:ext cx="4447929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16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Mravi su </a:t>
            </a:r>
            <a:r>
              <a:rPr lang="hr-HR" dirty="0" smtClean="0"/>
              <a:t>kolonizirali </a:t>
            </a:r>
            <a:r>
              <a:rPr lang="hr-HR" dirty="0"/>
              <a:t>skoro </a:t>
            </a:r>
            <a:endParaRPr lang="hr-HR" dirty="0" smtClean="0"/>
          </a:p>
          <a:p>
            <a:pPr marL="0" indent="0">
              <a:buNone/>
            </a:pPr>
            <a:r>
              <a:rPr lang="hr-HR" dirty="0"/>
              <a:t>s</a:t>
            </a:r>
            <a:r>
              <a:rPr lang="hr-HR" dirty="0" smtClean="0"/>
              <a:t>vaki dio</a:t>
            </a:r>
            <a:r>
              <a:rPr lang="hr-HR" dirty="0"/>
              <a:t> </a:t>
            </a:r>
            <a:r>
              <a:rPr lang="hr-HR" dirty="0" smtClean="0">
                <a:solidFill>
                  <a:srgbClr val="0033CC"/>
                </a:solidFill>
              </a:rPr>
              <a:t>Zemlje</a:t>
            </a:r>
            <a:endParaRPr lang="hr-HR" dirty="0" smtClean="0"/>
          </a:p>
          <a:p>
            <a:r>
              <a:rPr lang="hr-HR" dirty="0"/>
              <a:t>Jedina </a:t>
            </a:r>
            <a:r>
              <a:rPr lang="hr-HR" dirty="0" smtClean="0"/>
              <a:t>mjesta </a:t>
            </a:r>
            <a:r>
              <a:rPr lang="hr-HR" dirty="0"/>
              <a:t>koja nisu </a:t>
            </a: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prirodna </a:t>
            </a:r>
            <a:r>
              <a:rPr lang="hr-HR" dirty="0"/>
              <a:t>staništa mrava su </a:t>
            </a:r>
            <a:endParaRPr lang="hr-HR" dirty="0" smtClean="0"/>
          </a:p>
          <a:p>
            <a:pPr marL="0" indent="0">
              <a:buNone/>
            </a:pPr>
            <a:r>
              <a:rPr lang="hr-HR" dirty="0" smtClean="0">
                <a:solidFill>
                  <a:srgbClr val="0033CC"/>
                </a:solidFill>
              </a:rPr>
              <a:t>Antarktik</a:t>
            </a:r>
            <a:r>
              <a:rPr lang="hr-HR" dirty="0"/>
              <a:t> i nekoliko </a:t>
            </a:r>
            <a:r>
              <a:rPr lang="hr-HR" dirty="0" smtClean="0"/>
              <a:t>udaljenih</a:t>
            </a:r>
          </a:p>
          <a:p>
            <a:pPr marL="0" indent="0">
              <a:buNone/>
            </a:pPr>
            <a:r>
              <a:rPr lang="hr-HR" dirty="0" smtClean="0"/>
              <a:t>ili </a:t>
            </a:r>
            <a:r>
              <a:rPr lang="hr-HR" dirty="0"/>
              <a:t>pak negostoljubivih </a:t>
            </a:r>
            <a:r>
              <a:rPr lang="hr-HR" dirty="0" smtClean="0"/>
              <a:t>otoka</a:t>
            </a:r>
            <a:endParaRPr lang="hr-HR" dirty="0"/>
          </a:p>
        </p:txBody>
      </p:sp>
      <p:sp>
        <p:nvSpPr>
          <p:cNvPr id="4" name="Pravokutnik 3"/>
          <p:cNvSpPr/>
          <p:nvPr/>
        </p:nvSpPr>
        <p:spPr>
          <a:xfrm>
            <a:off x="3573514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150" y="1961522"/>
            <a:ext cx="4447912" cy="256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06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               USPOREDITE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2862731"/>
            <a:ext cx="5119198" cy="3240000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401" y="2862731"/>
            <a:ext cx="4324285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84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MRAVINJAK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906" y="1434794"/>
            <a:ext cx="6491811" cy="43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991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78686" y="616492"/>
            <a:ext cx="9404723" cy="747360"/>
          </a:xfrm>
        </p:spPr>
        <p:txBody>
          <a:bodyPr/>
          <a:lstStyle/>
          <a:p>
            <a:r>
              <a:rPr lang="hr-HR" sz="3600" dirty="0" smtClean="0"/>
              <a:t>MRAVI SU POZNATI KAO VRSNI GRADITELJI</a:t>
            </a:r>
            <a:endParaRPr lang="hr-HR" sz="3600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86" y="1861570"/>
            <a:ext cx="3146821" cy="4195762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502" y="1902051"/>
            <a:ext cx="6172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21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Opis mravinjaka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>
                <a:latin typeface="Arial" panose="020B0604020202020204" pitchFamily="34" charset="0"/>
              </a:rPr>
              <a:t>Svi mravi iz jednog mravinjaka tvore </a:t>
            </a:r>
            <a:endParaRPr lang="hr-HR" dirty="0" smtClean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hr-HR" dirty="0" smtClean="0">
                <a:latin typeface="Arial" panose="020B0604020202020204" pitchFamily="34" charset="0"/>
              </a:rPr>
              <a:t>tijesno </a:t>
            </a:r>
            <a:r>
              <a:rPr lang="hr-HR" dirty="0">
                <a:latin typeface="Arial" panose="020B0604020202020204" pitchFamily="34" charset="0"/>
              </a:rPr>
              <a:t>povezanu zajednicu.</a:t>
            </a:r>
          </a:p>
          <a:p>
            <a:pPr marL="0" indent="0">
              <a:buNone/>
            </a:pPr>
            <a:r>
              <a:rPr lang="hr-HR" dirty="0">
                <a:latin typeface="Arial" panose="020B0604020202020204" pitchFamily="34" charset="0"/>
              </a:rPr>
              <a:t>Žive u </a:t>
            </a:r>
            <a:r>
              <a:rPr lang="hr-HR" dirty="0" smtClean="0">
                <a:latin typeface="Arial" panose="020B0604020202020204" pitchFamily="34" charset="0"/>
              </a:rPr>
              <a:t>trulim stablima</a:t>
            </a:r>
            <a:r>
              <a:rPr lang="hr-HR" dirty="0">
                <a:latin typeface="Arial" panose="020B0604020202020204" pitchFamily="34" charset="0"/>
              </a:rPr>
              <a:t>, </a:t>
            </a:r>
            <a:r>
              <a:rPr lang="hr-HR" dirty="0" smtClean="0">
                <a:latin typeface="Arial" panose="020B0604020202020204" pitchFamily="34" charset="0"/>
              </a:rPr>
              <a:t>zemlji ili </a:t>
            </a:r>
            <a:r>
              <a:rPr lang="hr-HR" dirty="0">
                <a:latin typeface="Arial" panose="020B0604020202020204" pitchFamily="34" charset="0"/>
              </a:rPr>
              <a:t>grade </a:t>
            </a:r>
            <a:endParaRPr lang="hr-HR" dirty="0" smtClean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hr-HR" dirty="0" smtClean="0">
                <a:latin typeface="Arial" panose="020B0604020202020204" pitchFamily="34" charset="0"/>
              </a:rPr>
              <a:t>humke od nanesene tvari</a:t>
            </a:r>
            <a:r>
              <a:rPr lang="hr-HR" dirty="0">
                <a:latin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hr-HR" dirty="0">
                <a:latin typeface="Arial" panose="020B0604020202020204" pitchFamily="34" charset="0"/>
              </a:rPr>
              <a:t>Međusobno se raspoznaju po mirisu.</a:t>
            </a:r>
          </a:p>
          <a:p>
            <a:pPr marL="0" indent="0">
              <a:buNone/>
            </a:pPr>
            <a:r>
              <a:rPr lang="hr-HR" dirty="0">
                <a:latin typeface="Arial" panose="020B0604020202020204" pitchFamily="34" charset="0"/>
              </a:rPr>
              <a:t>Mravi svoj mravinjak mogu pronaći </a:t>
            </a:r>
            <a:endParaRPr lang="hr-HR" dirty="0" smtClean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hr-HR" dirty="0" smtClean="0">
                <a:latin typeface="Arial" panose="020B0604020202020204" pitchFamily="34" charset="0"/>
              </a:rPr>
              <a:t>pomoću mirisa. </a:t>
            </a:r>
          </a:p>
          <a:p>
            <a:pPr marL="0" indent="0">
              <a:buNone/>
            </a:pPr>
            <a:r>
              <a:rPr lang="hr-HR" dirty="0" smtClean="0">
                <a:latin typeface="Arial" panose="020B0604020202020204" pitchFamily="34" charset="0"/>
              </a:rPr>
              <a:t>U mravinjacima </a:t>
            </a:r>
            <a:r>
              <a:rPr lang="hr-HR" dirty="0">
                <a:latin typeface="Arial" panose="020B0604020202020204" pitchFamily="34" charset="0"/>
              </a:rPr>
              <a:t>mravi </a:t>
            </a:r>
            <a:endParaRPr lang="hr-HR" dirty="0" smtClean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hr-HR" dirty="0" smtClean="0">
                <a:latin typeface="Arial" panose="020B0604020202020204" pitchFamily="34" charset="0"/>
              </a:rPr>
              <a:t>održavaju </a:t>
            </a:r>
            <a:r>
              <a:rPr lang="hr-HR" dirty="0">
                <a:latin typeface="Arial" panose="020B0604020202020204" pitchFamily="34" charset="0"/>
              </a:rPr>
              <a:t>veliku čistoću.</a:t>
            </a:r>
          </a:p>
          <a:p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582" y="2242886"/>
            <a:ext cx="5317172" cy="35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556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343</TotalTime>
  <Words>224</Words>
  <Application>Microsoft Office PowerPoint</Application>
  <PresentationFormat>Široki zaslon</PresentationFormat>
  <Paragraphs>102</Paragraphs>
  <Slides>17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4" baseType="lpstr">
      <vt:lpstr>Angsana New</vt:lpstr>
      <vt:lpstr>Arial</vt:lpstr>
      <vt:lpstr>Castellar</vt:lpstr>
      <vt:lpstr>Century Gothic</vt:lpstr>
      <vt:lpstr>Showcard Gothic</vt:lpstr>
      <vt:lpstr>Wingdings 3</vt:lpstr>
      <vt:lpstr>Ion</vt:lpstr>
      <vt:lpstr>Mravi</vt:lpstr>
      <vt:lpstr>PowerPointova prezentacija</vt:lpstr>
      <vt:lpstr>PowerPointova prezentacija</vt:lpstr>
      <vt:lpstr>PowerPointova prezentacija</vt:lpstr>
      <vt:lpstr>PowerPointova prezentacija</vt:lpstr>
      <vt:lpstr>               USPOREDITE</vt:lpstr>
      <vt:lpstr>MRAVINJAK</vt:lpstr>
      <vt:lpstr>MRAVI SU POZNATI KAO VRSNI GRADITELJI</vt:lpstr>
      <vt:lpstr>Opis mravinjaka</vt:lpstr>
      <vt:lpstr>Evolucija</vt:lpstr>
      <vt:lpstr>MRAV U KUĆI</vt:lpstr>
      <vt:lpstr>FARAONSKI MRAV</vt:lpstr>
      <vt:lpstr>MRAV PANDA</vt:lpstr>
      <vt:lpstr>MRAVOJED</vt:lpstr>
      <vt:lpstr>ZANIMLJIVOSTI</vt:lpstr>
      <vt:lpstr>PowerPointova prezentacija</vt:lpstr>
      <vt:lpstr>Hvala na paŽnji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Mravi</dc:title>
  <dc:creator>Hrvoje</dc:creator>
  <cp:lastModifiedBy>Hrvoje</cp:lastModifiedBy>
  <cp:revision>20</cp:revision>
  <dcterms:created xsi:type="dcterms:W3CDTF">2019-01-23T18:53:02Z</dcterms:created>
  <dcterms:modified xsi:type="dcterms:W3CDTF">2019-01-30T16:45:53Z</dcterms:modified>
</cp:coreProperties>
</file>