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1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  <p:sldMasterId id="2147483721" r:id="rId5"/>
  </p:sldMasterIdLst>
  <p:notesMasterIdLst>
    <p:notesMasterId r:id="rId34"/>
  </p:notesMasterIdLst>
  <p:sldIdLst>
    <p:sldId id="256" r:id="rId6"/>
    <p:sldId id="273" r:id="rId7"/>
    <p:sldId id="311" r:id="rId8"/>
    <p:sldId id="316" r:id="rId9"/>
    <p:sldId id="260" r:id="rId10"/>
    <p:sldId id="266" r:id="rId11"/>
    <p:sldId id="278" r:id="rId12"/>
    <p:sldId id="285" r:id="rId13"/>
    <p:sldId id="305" r:id="rId14"/>
    <p:sldId id="306" r:id="rId15"/>
    <p:sldId id="308" r:id="rId16"/>
    <p:sldId id="282" r:id="rId17"/>
    <p:sldId id="272" r:id="rId18"/>
    <p:sldId id="279" r:id="rId19"/>
    <p:sldId id="265" r:id="rId20"/>
    <p:sldId id="327" r:id="rId21"/>
    <p:sldId id="317" r:id="rId22"/>
    <p:sldId id="318" r:id="rId23"/>
    <p:sldId id="319" r:id="rId24"/>
    <p:sldId id="326" r:id="rId25"/>
    <p:sldId id="320" r:id="rId26"/>
    <p:sldId id="321" r:id="rId27"/>
    <p:sldId id="324" r:id="rId28"/>
    <p:sldId id="261" r:id="rId29"/>
    <p:sldId id="309" r:id="rId30"/>
    <p:sldId id="314" r:id="rId31"/>
    <p:sldId id="276" r:id="rId32"/>
    <p:sldId id="26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A774F-CF2A-47EE-8484-01D69AE9ECD6}" v="911" dt="2020-02-02T21:30:18.752"/>
    <p1510:client id="{E37A9040-17F9-4BA6-839F-4AE447C3B0A2}" v="1" dt="2020-02-02T21:45:43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41" autoAdjust="0"/>
  </p:normalViewPr>
  <p:slideViewPr>
    <p:cSldViewPr snapToGrid="0">
      <p:cViewPr varScale="1">
        <p:scale>
          <a:sx n="61" d="100"/>
          <a:sy n="61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jera Barbir Alavanja" userId="99f0643d-ad36-4f8c-98a7-7f4f2c9454be" providerId="ADAL" clId="{E37A9040-17F9-4BA6-839F-4AE447C3B0A2}"/>
    <pc:docChg chg="modSld">
      <pc:chgData name="Vjera Barbir Alavanja" userId="99f0643d-ad36-4f8c-98a7-7f4f2c9454be" providerId="ADAL" clId="{E37A9040-17F9-4BA6-839F-4AE447C3B0A2}" dt="2020-02-02T21:45:43.001" v="0"/>
      <pc:docMkLst>
        <pc:docMk/>
      </pc:docMkLst>
      <pc:sldChg chg="modTransition">
        <pc:chgData name="Vjera Barbir Alavanja" userId="99f0643d-ad36-4f8c-98a7-7f4f2c9454be" providerId="ADAL" clId="{E37A9040-17F9-4BA6-839F-4AE447C3B0A2}" dt="2020-02-02T21:45:43.001" v="0"/>
        <pc:sldMkLst>
          <pc:docMk/>
          <pc:sldMk cId="1069964279" sldId="31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ime.prezime@skole.hr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ime.prezime@skole.h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77B74-8CB5-451C-AD4F-B871151A8C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951D1B-AD7F-41AD-82DD-C50F9508ABE1}">
      <dgm:prSet custT="1"/>
      <dgm:spPr/>
      <dgm:t>
        <a:bodyPr/>
        <a:lstStyle/>
        <a:p>
          <a:r>
            <a:rPr lang="hr-HR" sz="2400" dirty="0"/>
            <a:t>Nabava 91.641 tableta (našoj školi dodijeljeno </a:t>
          </a:r>
          <a:r>
            <a:rPr lang="hr-HR" sz="2400" b="1" dirty="0" smtClean="0"/>
            <a:t>197 </a:t>
          </a:r>
          <a:r>
            <a:rPr lang="hr-HR" sz="2400" b="1" dirty="0"/>
            <a:t>tableta</a:t>
          </a:r>
          <a:r>
            <a:rPr lang="hr-HR" sz="2400" dirty="0"/>
            <a:t>)</a:t>
          </a:r>
          <a:endParaRPr lang="en-US" sz="2400" dirty="0"/>
        </a:p>
      </dgm:t>
    </dgm:pt>
    <dgm:pt modelId="{54B97B72-9984-40D9-B057-BD405268151B}" type="parTrans" cxnId="{E8A30747-E183-4471-A269-D0D6D201ED08}">
      <dgm:prSet/>
      <dgm:spPr/>
      <dgm:t>
        <a:bodyPr/>
        <a:lstStyle/>
        <a:p>
          <a:endParaRPr lang="en-US"/>
        </a:p>
      </dgm:t>
    </dgm:pt>
    <dgm:pt modelId="{B984DC20-429A-4D72-A5E0-B9E367242423}" type="sibTrans" cxnId="{E8A30747-E183-4471-A269-D0D6D201ED08}">
      <dgm:prSet/>
      <dgm:spPr/>
      <dgm:t>
        <a:bodyPr/>
        <a:lstStyle/>
        <a:p>
          <a:endParaRPr lang="en-US"/>
        </a:p>
      </dgm:t>
    </dgm:pt>
    <dgm:pt modelId="{008584B2-0089-4133-B54F-A3500BFE61BC}">
      <dgm:prSet custT="1"/>
      <dgm:spPr/>
      <dgm:t>
        <a:bodyPr/>
        <a:lstStyle/>
        <a:p>
          <a:r>
            <a:rPr lang="hr-HR" sz="2400" dirty="0"/>
            <a:t>Dobavljač: </a:t>
          </a:r>
          <a:r>
            <a:rPr lang="hr-HR" sz="2400" b="1" dirty="0"/>
            <a:t>S&amp;T Hrvatska</a:t>
          </a:r>
          <a:endParaRPr lang="en-US" sz="2400" dirty="0"/>
        </a:p>
      </dgm:t>
    </dgm:pt>
    <dgm:pt modelId="{F3628E86-C693-4F95-B941-880A152D6FF3}" type="parTrans" cxnId="{5397F766-B9C2-4183-861A-AEC5D7A9B854}">
      <dgm:prSet/>
      <dgm:spPr/>
      <dgm:t>
        <a:bodyPr/>
        <a:lstStyle/>
        <a:p>
          <a:endParaRPr lang="en-US"/>
        </a:p>
      </dgm:t>
    </dgm:pt>
    <dgm:pt modelId="{6829EEE9-0FA7-412A-9FA4-6A5C6DB4275C}" type="sibTrans" cxnId="{5397F766-B9C2-4183-861A-AEC5D7A9B854}">
      <dgm:prSet/>
      <dgm:spPr/>
      <dgm:t>
        <a:bodyPr/>
        <a:lstStyle/>
        <a:p>
          <a:endParaRPr lang="en-US"/>
        </a:p>
      </dgm:t>
    </dgm:pt>
    <dgm:pt modelId="{C9BDCCE3-50C8-4AA5-AEA7-0F5A0223403A}">
      <dgm:prSet custT="1"/>
      <dgm:spPr/>
      <dgm:t>
        <a:bodyPr/>
        <a:lstStyle/>
        <a:p>
          <a:r>
            <a:rPr lang="hr-HR" sz="2400" dirty="0"/>
            <a:t>Proizvođač: </a:t>
          </a:r>
          <a:r>
            <a:rPr lang="hr-HR" sz="2400" b="1" dirty="0" err="1"/>
            <a:t>FoxConn</a:t>
          </a:r>
          <a:endParaRPr lang="en-US" sz="2400" dirty="0"/>
        </a:p>
      </dgm:t>
    </dgm:pt>
    <dgm:pt modelId="{7FAD0AC5-F5E7-4A8A-9085-DA79589B3A5B}" type="parTrans" cxnId="{B9824D3E-0B62-4E0B-8A9D-A37B3DF3E81A}">
      <dgm:prSet/>
      <dgm:spPr/>
      <dgm:t>
        <a:bodyPr/>
        <a:lstStyle/>
        <a:p>
          <a:endParaRPr lang="en-US"/>
        </a:p>
      </dgm:t>
    </dgm:pt>
    <dgm:pt modelId="{D42FE753-C506-4E87-B488-627BCCB8EBDF}" type="sibTrans" cxnId="{B9824D3E-0B62-4E0B-8A9D-A37B3DF3E81A}">
      <dgm:prSet/>
      <dgm:spPr/>
      <dgm:t>
        <a:bodyPr/>
        <a:lstStyle/>
        <a:p>
          <a:endParaRPr lang="en-US"/>
        </a:p>
      </dgm:t>
    </dgm:pt>
    <dgm:pt modelId="{AF9C235C-828D-46B9-A7C8-07E070C0AD7E}">
      <dgm:prSet custT="1"/>
      <dgm:spPr/>
      <dgm:t>
        <a:bodyPr/>
        <a:lstStyle/>
        <a:p>
          <a:r>
            <a:rPr lang="hr-HR" sz="2200" dirty="0"/>
            <a:t>Početak isporuke: </a:t>
          </a:r>
          <a:r>
            <a:rPr lang="hr-HR" sz="2200" dirty="0" smtClean="0"/>
            <a:t>16.12.2019.</a:t>
          </a:r>
          <a:endParaRPr lang="en-US" sz="2200" dirty="0"/>
        </a:p>
      </dgm:t>
    </dgm:pt>
    <dgm:pt modelId="{35E224C9-B416-4E4A-92F6-75CF0EE2A126}" type="parTrans" cxnId="{8B314115-B9EF-424D-9A15-5CF39E5D522C}">
      <dgm:prSet/>
      <dgm:spPr/>
      <dgm:t>
        <a:bodyPr/>
        <a:lstStyle/>
        <a:p>
          <a:endParaRPr lang="en-US"/>
        </a:p>
      </dgm:t>
    </dgm:pt>
    <dgm:pt modelId="{FE7A99D4-BBCC-4CBE-B5CE-51990A7E1552}" type="sibTrans" cxnId="{8B314115-B9EF-424D-9A15-5CF39E5D522C}">
      <dgm:prSet/>
      <dgm:spPr/>
      <dgm:t>
        <a:bodyPr/>
        <a:lstStyle/>
        <a:p>
          <a:endParaRPr lang="en-US"/>
        </a:p>
      </dgm:t>
    </dgm:pt>
    <dgm:pt modelId="{2CCFCBB1-B56B-44AD-BE3C-1B93506C4589}">
      <dgm:prSet custT="1"/>
      <dgm:spPr/>
      <dgm:t>
        <a:bodyPr/>
        <a:lstStyle/>
        <a:p>
          <a:r>
            <a:rPr lang="hr-HR" sz="2200" dirty="0"/>
            <a:t>Tableti će se koristiti u </a:t>
          </a:r>
          <a:r>
            <a:rPr lang="hr-HR" sz="2200" b="1" dirty="0"/>
            <a:t>frontalnoj primjeni reforme obrazovanja</a:t>
          </a:r>
          <a:endParaRPr lang="en-US" sz="2200" dirty="0"/>
        </a:p>
      </dgm:t>
    </dgm:pt>
    <dgm:pt modelId="{6667CCBF-6057-4DDE-8219-D14DB70DF8BD}" type="parTrans" cxnId="{4A7908FF-E47A-4DEE-8606-11722B494EFF}">
      <dgm:prSet/>
      <dgm:spPr/>
      <dgm:t>
        <a:bodyPr/>
        <a:lstStyle/>
        <a:p>
          <a:endParaRPr lang="en-US"/>
        </a:p>
      </dgm:t>
    </dgm:pt>
    <dgm:pt modelId="{183A9539-A561-4A16-8F63-B496871A9129}" type="sibTrans" cxnId="{4A7908FF-E47A-4DEE-8606-11722B494EFF}">
      <dgm:prSet/>
      <dgm:spPr/>
      <dgm:t>
        <a:bodyPr/>
        <a:lstStyle/>
        <a:p>
          <a:endParaRPr lang="en-US"/>
        </a:p>
      </dgm:t>
    </dgm:pt>
    <dgm:pt modelId="{137FEF38-E844-426A-A5CA-2CC52BAE1361}">
      <dgm:prSet custT="1"/>
      <dgm:spPr/>
      <dgm:t>
        <a:bodyPr/>
        <a:lstStyle/>
        <a:p>
          <a:r>
            <a:rPr lang="hr-HR" sz="2000" dirty="0"/>
            <a:t>Tableti za šk. god 2019./2020. namijenjeni </a:t>
          </a:r>
          <a:r>
            <a:rPr lang="hr-HR" sz="2000" i="1" dirty="0"/>
            <a:t>za</a:t>
          </a:r>
          <a:r>
            <a:rPr lang="hr-HR" sz="2000" b="1" i="1" dirty="0"/>
            <a:t> </a:t>
          </a:r>
          <a:r>
            <a:rPr lang="hr-HR" sz="2000" i="1" dirty="0"/>
            <a:t>sve</a:t>
          </a:r>
          <a:r>
            <a:rPr lang="hr-HR" sz="2000" b="1" i="1" dirty="0"/>
            <a:t> učenike petih i sedmih razreda</a:t>
          </a:r>
          <a:r>
            <a:rPr lang="hr-HR" sz="2000" i="1" dirty="0"/>
            <a:t> </a:t>
          </a:r>
          <a:r>
            <a:rPr lang="hr-HR" sz="2000" dirty="0"/>
            <a:t>i </a:t>
          </a:r>
          <a:r>
            <a:rPr lang="hr-HR" sz="2000" b="1" i="1" dirty="0"/>
            <a:t>učenike prvih razreda </a:t>
          </a:r>
          <a:r>
            <a:rPr lang="hr-HR" sz="2000" i="1" dirty="0"/>
            <a:t>u omjeru 1 tablet na 4 učenika</a:t>
          </a:r>
          <a:endParaRPr lang="en-US" sz="2000" dirty="0"/>
        </a:p>
      </dgm:t>
    </dgm:pt>
    <dgm:pt modelId="{1F307A83-135C-4AFE-A4F5-92CC92A93B77}" type="parTrans" cxnId="{CC861394-07AE-4E34-AEBD-74DED80EA489}">
      <dgm:prSet/>
      <dgm:spPr/>
      <dgm:t>
        <a:bodyPr/>
        <a:lstStyle/>
        <a:p>
          <a:endParaRPr lang="en-US"/>
        </a:p>
      </dgm:t>
    </dgm:pt>
    <dgm:pt modelId="{F5590EE6-C9C5-443B-BEE4-FFB98BCB94D0}" type="sibTrans" cxnId="{CC861394-07AE-4E34-AEBD-74DED80EA489}">
      <dgm:prSet/>
      <dgm:spPr/>
      <dgm:t>
        <a:bodyPr/>
        <a:lstStyle/>
        <a:p>
          <a:endParaRPr lang="en-US"/>
        </a:p>
      </dgm:t>
    </dgm:pt>
    <dgm:pt modelId="{CF9DE148-0C0D-430D-85C8-7978CB1F7854}">
      <dgm:prSet/>
      <dgm:spPr/>
      <dgm:t>
        <a:bodyPr/>
        <a:lstStyle/>
        <a:p>
          <a:r>
            <a:rPr lang="hr-HR" dirty="0"/>
            <a:t>Sudionici: MZO, </a:t>
          </a:r>
          <a:r>
            <a:rPr lang="hr-HR" dirty="0" err="1"/>
            <a:t>CarNet</a:t>
          </a:r>
          <a:r>
            <a:rPr lang="hr-HR" dirty="0"/>
            <a:t>, nakladnici, telekom operateri, S&amp;T Hrvatska</a:t>
          </a:r>
          <a:endParaRPr lang="en-US" dirty="0"/>
        </a:p>
      </dgm:t>
    </dgm:pt>
    <dgm:pt modelId="{CAAB98C4-B24B-43EE-8F95-32A1E1DA0620}" type="parTrans" cxnId="{1507B3A8-0201-4440-A42C-07EF2E0FE9E2}">
      <dgm:prSet/>
      <dgm:spPr/>
      <dgm:t>
        <a:bodyPr/>
        <a:lstStyle/>
        <a:p>
          <a:endParaRPr lang="en-US"/>
        </a:p>
      </dgm:t>
    </dgm:pt>
    <dgm:pt modelId="{51639F17-3FC9-449B-80F7-9A97653D8A6C}" type="sibTrans" cxnId="{1507B3A8-0201-4440-A42C-07EF2E0FE9E2}">
      <dgm:prSet/>
      <dgm:spPr/>
      <dgm:t>
        <a:bodyPr/>
        <a:lstStyle/>
        <a:p>
          <a:endParaRPr lang="en-US"/>
        </a:p>
      </dgm:t>
    </dgm:pt>
    <dgm:pt modelId="{03223DB2-6468-4A2C-9083-F8DA6B76008C}" type="pres">
      <dgm:prSet presAssocID="{D2B77B74-8CB5-451C-AD4F-B871151A8C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C8648F9-C59A-4E5F-A578-A4FA2B04A384}" type="pres">
      <dgm:prSet presAssocID="{FB951D1B-AD7F-41AD-82DD-C50F9508ABE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5E241C-BF44-4D89-8207-61DF53041FBB}" type="pres">
      <dgm:prSet presAssocID="{B984DC20-429A-4D72-A5E0-B9E367242423}" presName="spacer" presStyleCnt="0"/>
      <dgm:spPr/>
    </dgm:pt>
    <dgm:pt modelId="{B15628BF-7304-4269-AC5B-7C34EB58245E}" type="pres">
      <dgm:prSet presAssocID="{008584B2-0089-4133-B54F-A3500BFE61B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8761E5-CC60-4596-B9FC-C040368C5AB7}" type="pres">
      <dgm:prSet presAssocID="{6829EEE9-0FA7-412A-9FA4-6A5C6DB4275C}" presName="spacer" presStyleCnt="0"/>
      <dgm:spPr/>
    </dgm:pt>
    <dgm:pt modelId="{011DC0DE-9A7A-43FA-BA38-ADF91467EF82}" type="pres">
      <dgm:prSet presAssocID="{C9BDCCE3-50C8-4AA5-AEA7-0F5A0223403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758F19-EAFD-41D6-A86E-2EE5ABD83341}" type="pres">
      <dgm:prSet presAssocID="{D42FE753-C506-4E87-B488-627BCCB8EBDF}" presName="spacer" presStyleCnt="0"/>
      <dgm:spPr/>
    </dgm:pt>
    <dgm:pt modelId="{0CA7DD6C-8924-4C55-930C-BF3680353A46}" type="pres">
      <dgm:prSet presAssocID="{AF9C235C-828D-46B9-A7C8-07E070C0AD7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59ECFE-796D-455D-A2C0-72B3AEF21E30}" type="pres">
      <dgm:prSet presAssocID="{FE7A99D4-BBCC-4CBE-B5CE-51990A7E1552}" presName="spacer" presStyleCnt="0"/>
      <dgm:spPr/>
    </dgm:pt>
    <dgm:pt modelId="{30E3BD19-38FE-49B0-98EB-0277F243C39E}" type="pres">
      <dgm:prSet presAssocID="{2CCFCBB1-B56B-44AD-BE3C-1B93506C458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973D9B-1BFC-4D20-A12D-992E1276C1AC}" type="pres">
      <dgm:prSet presAssocID="{183A9539-A561-4A16-8F63-B496871A9129}" presName="spacer" presStyleCnt="0"/>
      <dgm:spPr/>
    </dgm:pt>
    <dgm:pt modelId="{ECFA02E7-C449-4ABE-8888-44E9A4119FE1}" type="pres">
      <dgm:prSet presAssocID="{137FEF38-E844-426A-A5CA-2CC52BAE136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3E9755-2591-49F7-8698-21F19E489D87}" type="pres">
      <dgm:prSet presAssocID="{F5590EE6-C9C5-443B-BEE4-FFB98BCB94D0}" presName="spacer" presStyleCnt="0"/>
      <dgm:spPr/>
    </dgm:pt>
    <dgm:pt modelId="{1CA07C97-9D31-44FC-94EE-FE9C97C54A2E}" type="pres">
      <dgm:prSet presAssocID="{CF9DE148-0C0D-430D-85C8-7978CB1F785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97F0D96-A35D-43BA-86E7-4AF423F1F8E4}" type="presOf" srcId="{137FEF38-E844-426A-A5CA-2CC52BAE1361}" destId="{ECFA02E7-C449-4ABE-8888-44E9A4119FE1}" srcOrd="0" destOrd="0" presId="urn:microsoft.com/office/officeart/2005/8/layout/vList2"/>
    <dgm:cxn modelId="{5397F766-B9C2-4183-861A-AEC5D7A9B854}" srcId="{D2B77B74-8CB5-451C-AD4F-B871151A8CE7}" destId="{008584B2-0089-4133-B54F-A3500BFE61BC}" srcOrd="1" destOrd="0" parTransId="{F3628E86-C693-4F95-B941-880A152D6FF3}" sibTransId="{6829EEE9-0FA7-412A-9FA4-6A5C6DB4275C}"/>
    <dgm:cxn modelId="{B9824D3E-0B62-4E0B-8A9D-A37B3DF3E81A}" srcId="{D2B77B74-8CB5-451C-AD4F-B871151A8CE7}" destId="{C9BDCCE3-50C8-4AA5-AEA7-0F5A0223403A}" srcOrd="2" destOrd="0" parTransId="{7FAD0AC5-F5E7-4A8A-9085-DA79589B3A5B}" sibTransId="{D42FE753-C506-4E87-B488-627BCCB8EBDF}"/>
    <dgm:cxn modelId="{E8A30747-E183-4471-A269-D0D6D201ED08}" srcId="{D2B77B74-8CB5-451C-AD4F-B871151A8CE7}" destId="{FB951D1B-AD7F-41AD-82DD-C50F9508ABE1}" srcOrd="0" destOrd="0" parTransId="{54B97B72-9984-40D9-B057-BD405268151B}" sibTransId="{B984DC20-429A-4D72-A5E0-B9E367242423}"/>
    <dgm:cxn modelId="{8B314115-B9EF-424D-9A15-5CF39E5D522C}" srcId="{D2B77B74-8CB5-451C-AD4F-B871151A8CE7}" destId="{AF9C235C-828D-46B9-A7C8-07E070C0AD7E}" srcOrd="3" destOrd="0" parTransId="{35E224C9-B416-4E4A-92F6-75CF0EE2A126}" sibTransId="{FE7A99D4-BBCC-4CBE-B5CE-51990A7E1552}"/>
    <dgm:cxn modelId="{8BFF7728-4D7D-480F-8A47-644F47835B3E}" type="presOf" srcId="{008584B2-0089-4133-B54F-A3500BFE61BC}" destId="{B15628BF-7304-4269-AC5B-7C34EB58245E}" srcOrd="0" destOrd="0" presId="urn:microsoft.com/office/officeart/2005/8/layout/vList2"/>
    <dgm:cxn modelId="{CC861394-07AE-4E34-AEBD-74DED80EA489}" srcId="{D2B77B74-8CB5-451C-AD4F-B871151A8CE7}" destId="{137FEF38-E844-426A-A5CA-2CC52BAE1361}" srcOrd="5" destOrd="0" parTransId="{1F307A83-135C-4AFE-A4F5-92CC92A93B77}" sibTransId="{F5590EE6-C9C5-443B-BEE4-FFB98BCB94D0}"/>
    <dgm:cxn modelId="{07A5E904-BADE-4949-8509-80089A9E3CAD}" type="presOf" srcId="{C9BDCCE3-50C8-4AA5-AEA7-0F5A0223403A}" destId="{011DC0DE-9A7A-43FA-BA38-ADF91467EF82}" srcOrd="0" destOrd="0" presId="urn:microsoft.com/office/officeart/2005/8/layout/vList2"/>
    <dgm:cxn modelId="{6C89E6C2-5FC8-4855-9A39-818D5FE19A2E}" type="presOf" srcId="{FB951D1B-AD7F-41AD-82DD-C50F9508ABE1}" destId="{7C8648F9-C59A-4E5F-A578-A4FA2B04A384}" srcOrd="0" destOrd="0" presId="urn:microsoft.com/office/officeart/2005/8/layout/vList2"/>
    <dgm:cxn modelId="{4A7908FF-E47A-4DEE-8606-11722B494EFF}" srcId="{D2B77B74-8CB5-451C-AD4F-B871151A8CE7}" destId="{2CCFCBB1-B56B-44AD-BE3C-1B93506C4589}" srcOrd="4" destOrd="0" parTransId="{6667CCBF-6057-4DDE-8219-D14DB70DF8BD}" sibTransId="{183A9539-A561-4A16-8F63-B496871A9129}"/>
    <dgm:cxn modelId="{1507B3A8-0201-4440-A42C-07EF2E0FE9E2}" srcId="{D2B77B74-8CB5-451C-AD4F-B871151A8CE7}" destId="{CF9DE148-0C0D-430D-85C8-7978CB1F7854}" srcOrd="6" destOrd="0" parTransId="{CAAB98C4-B24B-43EE-8F95-32A1E1DA0620}" sibTransId="{51639F17-3FC9-449B-80F7-9A97653D8A6C}"/>
    <dgm:cxn modelId="{83AE3BC1-7244-49B1-8489-6E1DB52501E6}" type="presOf" srcId="{D2B77B74-8CB5-451C-AD4F-B871151A8CE7}" destId="{03223DB2-6468-4A2C-9083-F8DA6B76008C}" srcOrd="0" destOrd="0" presId="urn:microsoft.com/office/officeart/2005/8/layout/vList2"/>
    <dgm:cxn modelId="{1591A075-716E-4E0F-8377-DBA5FA943242}" type="presOf" srcId="{AF9C235C-828D-46B9-A7C8-07E070C0AD7E}" destId="{0CA7DD6C-8924-4C55-930C-BF3680353A46}" srcOrd="0" destOrd="0" presId="urn:microsoft.com/office/officeart/2005/8/layout/vList2"/>
    <dgm:cxn modelId="{36FEA052-6902-402A-93EA-763C88268ED5}" type="presOf" srcId="{CF9DE148-0C0D-430D-85C8-7978CB1F7854}" destId="{1CA07C97-9D31-44FC-94EE-FE9C97C54A2E}" srcOrd="0" destOrd="0" presId="urn:microsoft.com/office/officeart/2005/8/layout/vList2"/>
    <dgm:cxn modelId="{CB25A19E-B367-4E7A-A46E-FE2B8A595A6B}" type="presOf" srcId="{2CCFCBB1-B56B-44AD-BE3C-1B93506C4589}" destId="{30E3BD19-38FE-49B0-98EB-0277F243C39E}" srcOrd="0" destOrd="0" presId="urn:microsoft.com/office/officeart/2005/8/layout/vList2"/>
    <dgm:cxn modelId="{112ECA44-148E-43AE-AAA4-CAAD16BC2EEE}" type="presParOf" srcId="{03223DB2-6468-4A2C-9083-F8DA6B76008C}" destId="{7C8648F9-C59A-4E5F-A578-A4FA2B04A384}" srcOrd="0" destOrd="0" presId="urn:microsoft.com/office/officeart/2005/8/layout/vList2"/>
    <dgm:cxn modelId="{8DBEBA9D-D145-488C-9EBF-5778FE6E9ED7}" type="presParOf" srcId="{03223DB2-6468-4A2C-9083-F8DA6B76008C}" destId="{1A5E241C-BF44-4D89-8207-61DF53041FBB}" srcOrd="1" destOrd="0" presId="urn:microsoft.com/office/officeart/2005/8/layout/vList2"/>
    <dgm:cxn modelId="{0D2E3A1F-8EEC-4E30-8210-9C944647EF4D}" type="presParOf" srcId="{03223DB2-6468-4A2C-9083-F8DA6B76008C}" destId="{B15628BF-7304-4269-AC5B-7C34EB58245E}" srcOrd="2" destOrd="0" presId="urn:microsoft.com/office/officeart/2005/8/layout/vList2"/>
    <dgm:cxn modelId="{87979D73-0E1A-42C8-84AE-5FFEA1E67DEF}" type="presParOf" srcId="{03223DB2-6468-4A2C-9083-F8DA6B76008C}" destId="{D38761E5-CC60-4596-B9FC-C040368C5AB7}" srcOrd="3" destOrd="0" presId="urn:microsoft.com/office/officeart/2005/8/layout/vList2"/>
    <dgm:cxn modelId="{B9218821-607A-4BE7-B7B0-4D2F23BEE155}" type="presParOf" srcId="{03223DB2-6468-4A2C-9083-F8DA6B76008C}" destId="{011DC0DE-9A7A-43FA-BA38-ADF91467EF82}" srcOrd="4" destOrd="0" presId="urn:microsoft.com/office/officeart/2005/8/layout/vList2"/>
    <dgm:cxn modelId="{5069354B-167E-4227-802A-021A4D0EE35B}" type="presParOf" srcId="{03223DB2-6468-4A2C-9083-F8DA6B76008C}" destId="{14758F19-EAFD-41D6-A86E-2EE5ABD83341}" srcOrd="5" destOrd="0" presId="urn:microsoft.com/office/officeart/2005/8/layout/vList2"/>
    <dgm:cxn modelId="{F7FD7C78-F91A-455E-973A-C24862361962}" type="presParOf" srcId="{03223DB2-6468-4A2C-9083-F8DA6B76008C}" destId="{0CA7DD6C-8924-4C55-930C-BF3680353A46}" srcOrd="6" destOrd="0" presId="urn:microsoft.com/office/officeart/2005/8/layout/vList2"/>
    <dgm:cxn modelId="{44DA8663-B6FF-46C2-85FC-98CF1E3299E9}" type="presParOf" srcId="{03223DB2-6468-4A2C-9083-F8DA6B76008C}" destId="{C459ECFE-796D-455D-A2C0-72B3AEF21E30}" srcOrd="7" destOrd="0" presId="urn:microsoft.com/office/officeart/2005/8/layout/vList2"/>
    <dgm:cxn modelId="{BAF1DF05-FC6E-4C5C-B2F4-73D009995571}" type="presParOf" srcId="{03223DB2-6468-4A2C-9083-F8DA6B76008C}" destId="{30E3BD19-38FE-49B0-98EB-0277F243C39E}" srcOrd="8" destOrd="0" presId="urn:microsoft.com/office/officeart/2005/8/layout/vList2"/>
    <dgm:cxn modelId="{AC296A8B-0972-424D-BC65-8AD70413BB44}" type="presParOf" srcId="{03223DB2-6468-4A2C-9083-F8DA6B76008C}" destId="{FE973D9B-1BFC-4D20-A12D-992E1276C1AC}" srcOrd="9" destOrd="0" presId="urn:microsoft.com/office/officeart/2005/8/layout/vList2"/>
    <dgm:cxn modelId="{15897247-F530-411F-8C51-92BA5565C5C2}" type="presParOf" srcId="{03223DB2-6468-4A2C-9083-F8DA6B76008C}" destId="{ECFA02E7-C449-4ABE-8888-44E9A4119FE1}" srcOrd="10" destOrd="0" presId="urn:microsoft.com/office/officeart/2005/8/layout/vList2"/>
    <dgm:cxn modelId="{8731C67D-2645-454B-8BF5-5A9BAD64E644}" type="presParOf" srcId="{03223DB2-6468-4A2C-9083-F8DA6B76008C}" destId="{D63E9755-2591-49F7-8698-21F19E489D87}" srcOrd="11" destOrd="0" presId="urn:microsoft.com/office/officeart/2005/8/layout/vList2"/>
    <dgm:cxn modelId="{310468A1-AC11-49F7-B945-48936A339114}" type="presParOf" srcId="{03223DB2-6468-4A2C-9083-F8DA6B76008C}" destId="{1CA07C97-9D31-44FC-94EE-FE9C97C54A2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7C48B8-A39B-48D2-BD2B-F08DBE1F36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28530EF6-8531-45CE-B94D-F4697EBDE536}">
      <dgm:prSet/>
      <dgm:spPr/>
      <dgm:t>
        <a:bodyPr/>
        <a:lstStyle/>
        <a:p>
          <a:pPr>
            <a:lnSpc>
              <a:spcPct val="100000"/>
            </a:lnSpc>
          </a:pPr>
          <a:r>
            <a:rPr lang="hr-HR" dirty="0">
              <a:latin typeface="Arial" panose="020B0604020202020204" pitchFamily="34" charset="0"/>
            </a:rPr>
            <a:t>Uloga tableta u programu Škola za život </a:t>
          </a:r>
          <a:endParaRPr lang="en-US" dirty="0"/>
        </a:p>
      </dgm:t>
    </dgm:pt>
    <dgm:pt modelId="{EB31BDB7-DF59-458F-A8B9-9F04DB65B529}" type="parTrans" cxnId="{233C5EF9-E7F2-4227-B53A-6534DD93127B}">
      <dgm:prSet/>
      <dgm:spPr/>
      <dgm:t>
        <a:bodyPr/>
        <a:lstStyle/>
        <a:p>
          <a:endParaRPr lang="en-US"/>
        </a:p>
      </dgm:t>
    </dgm:pt>
    <dgm:pt modelId="{055665E7-DA5D-4E31-98C5-5DCA90095C4C}" type="sibTrans" cxnId="{233C5EF9-E7F2-4227-B53A-6534DD93127B}">
      <dgm:prSet/>
      <dgm:spPr/>
      <dgm:t>
        <a:bodyPr/>
        <a:lstStyle/>
        <a:p>
          <a:endParaRPr lang="en-US"/>
        </a:p>
      </dgm:t>
    </dgm:pt>
    <dgm:pt modelId="{D0271D39-853A-434E-9C44-7EC6592328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noProof="0" dirty="0"/>
            <a:t>Kao i svaki alat, tablet se može koristiti u dobre i loše svrhe – važno kod učenika osvijestiti koje su prednosti korištenja tableta i digitalnih sadržaja</a:t>
          </a:r>
        </a:p>
      </dgm:t>
    </dgm:pt>
    <dgm:pt modelId="{3AA2D303-5F00-40D8-98CA-FF5BCBE27345}" type="parTrans" cxnId="{356DE3A3-8ED4-4A9B-B394-B8CE1AE92199}">
      <dgm:prSet/>
      <dgm:spPr/>
      <dgm:t>
        <a:bodyPr/>
        <a:lstStyle/>
        <a:p>
          <a:endParaRPr lang="en-US"/>
        </a:p>
      </dgm:t>
    </dgm:pt>
    <dgm:pt modelId="{4CE742CE-CC43-4C31-8474-0535460778DA}" type="sibTrans" cxnId="{356DE3A3-8ED4-4A9B-B394-B8CE1AE92199}">
      <dgm:prSet/>
      <dgm:spPr/>
      <dgm:t>
        <a:bodyPr/>
        <a:lstStyle/>
        <a:p>
          <a:endParaRPr lang="en-US"/>
        </a:p>
      </dgm:t>
    </dgm:pt>
    <dgm:pt modelId="{B76193AD-A4C4-49DC-B5A3-CA254DB061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dirty="0"/>
            <a:t>Tablet je pomoćno nastavno sredstvo – ALAT ZA UČENJE, neće služiti za pisanje, već istraživanje, suradnju i dijeljenje informacija</a:t>
          </a:r>
          <a:endParaRPr lang="en-US" sz="2000" dirty="0"/>
        </a:p>
      </dgm:t>
    </dgm:pt>
    <dgm:pt modelId="{296895C2-F9E9-482A-9FEE-6775142A92BC}" type="parTrans" cxnId="{216D8B6D-1302-4AF3-B9E4-7A3009B85DF7}">
      <dgm:prSet/>
      <dgm:spPr/>
      <dgm:t>
        <a:bodyPr/>
        <a:lstStyle/>
        <a:p>
          <a:endParaRPr lang="hr-HR"/>
        </a:p>
      </dgm:t>
    </dgm:pt>
    <dgm:pt modelId="{771FFFB8-CCFF-498D-92EF-5DF6090F5550}" type="sibTrans" cxnId="{216D8B6D-1302-4AF3-B9E4-7A3009B85DF7}">
      <dgm:prSet/>
      <dgm:spPr/>
      <dgm:t>
        <a:bodyPr/>
        <a:lstStyle/>
        <a:p>
          <a:endParaRPr lang="hr-HR"/>
        </a:p>
      </dgm:t>
    </dgm:pt>
    <dgm:pt modelId="{BF4575F9-5D4B-4F39-8983-952A9434E6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dirty="0"/>
            <a:t>Vrijeme provedeno uz tablet – povremeno!</a:t>
          </a:r>
          <a:br>
            <a:rPr lang="hr-HR" sz="2000" dirty="0"/>
          </a:br>
          <a:r>
            <a:rPr lang="hr-HR" sz="2000" dirty="0"/>
            <a:t>Prednost treba dati fizičkoj aktivnosti i vježbanju rukopisa! </a:t>
          </a:r>
          <a:endParaRPr lang="en-US" sz="2000" dirty="0"/>
        </a:p>
      </dgm:t>
    </dgm:pt>
    <dgm:pt modelId="{9360C0E0-F492-40B6-942A-7AB5E5ED9231}" type="parTrans" cxnId="{8239AB2D-BAA6-4F4F-801D-5647F866F5F8}">
      <dgm:prSet/>
      <dgm:spPr/>
      <dgm:t>
        <a:bodyPr/>
        <a:lstStyle/>
        <a:p>
          <a:endParaRPr lang="hr-HR"/>
        </a:p>
      </dgm:t>
    </dgm:pt>
    <dgm:pt modelId="{A4A84BC3-CBF6-4A6D-8644-890CC0C4398D}" type="sibTrans" cxnId="{8239AB2D-BAA6-4F4F-801D-5647F866F5F8}">
      <dgm:prSet/>
      <dgm:spPr/>
      <dgm:t>
        <a:bodyPr/>
        <a:lstStyle/>
        <a:p>
          <a:endParaRPr lang="hr-HR"/>
        </a:p>
      </dgm:t>
    </dgm:pt>
    <dgm:pt modelId="{69631F6E-8444-474A-A45E-62A7EA57C6B8}" type="pres">
      <dgm:prSet presAssocID="{727C48B8-A39B-48D2-BD2B-F08DBE1F362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9B7C57A-9772-4229-86A7-47A90AD44251}" type="pres">
      <dgm:prSet presAssocID="{28530EF6-8531-45CE-B94D-F4697EBDE536}" presName="compNode" presStyleCnt="0"/>
      <dgm:spPr/>
    </dgm:pt>
    <dgm:pt modelId="{7F269685-509A-4FF3-BB61-4C9D481EC675}" type="pres">
      <dgm:prSet presAssocID="{28530EF6-8531-45CE-B94D-F4697EBDE536}" presName="bgRect" presStyleLbl="bgShp" presStyleIdx="0" presStyleCnt="4" custLinFactNeighborY="-15282"/>
      <dgm:spPr/>
    </dgm:pt>
    <dgm:pt modelId="{54D41981-64C0-466F-9E73-9301A52ED4CF}" type="pres">
      <dgm:prSet presAssocID="{28530EF6-8531-45CE-B94D-F4697EBDE536}" presName="iconRect" presStyleLbl="node1" presStyleIdx="0" presStyleCnt="4" custLinFactNeighborX="-10769" custLinFactNeighborY="-26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onica"/>
        </a:ext>
      </dgm:extLst>
    </dgm:pt>
    <dgm:pt modelId="{A3BF6FFB-9BF2-4CF3-8217-51005CB3566D}" type="pres">
      <dgm:prSet presAssocID="{28530EF6-8531-45CE-B94D-F4697EBDE536}" presName="spaceRect" presStyleCnt="0"/>
      <dgm:spPr/>
    </dgm:pt>
    <dgm:pt modelId="{602290CE-DDD8-4315-88F7-C6AA8F659DB0}" type="pres">
      <dgm:prSet presAssocID="{28530EF6-8531-45CE-B94D-F4697EBDE536}" presName="parTx" presStyleLbl="revTx" presStyleIdx="0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030BDFD9-10CE-4291-9E36-E3899F550C4F}" type="pres">
      <dgm:prSet presAssocID="{055665E7-DA5D-4E31-98C5-5DCA90095C4C}" presName="sibTrans" presStyleCnt="0"/>
      <dgm:spPr/>
    </dgm:pt>
    <dgm:pt modelId="{5FCBA228-D322-47A5-B301-F32259AA47BB}" type="pres">
      <dgm:prSet presAssocID="{B76193AD-A4C4-49DC-B5A3-CA254DB0614E}" presName="compNode" presStyleCnt="0"/>
      <dgm:spPr/>
    </dgm:pt>
    <dgm:pt modelId="{3838FD6B-C9AF-4D2A-A306-BCEEE1C4163C}" type="pres">
      <dgm:prSet presAssocID="{B76193AD-A4C4-49DC-B5A3-CA254DB0614E}" presName="bgRect" presStyleLbl="bgShp" presStyleIdx="1" presStyleCnt="4" custLinFactNeighborY="-15282"/>
      <dgm:spPr/>
    </dgm:pt>
    <dgm:pt modelId="{1D1FBF50-BCA1-4394-8D1B-34AF58BDE478}" type="pres">
      <dgm:prSet presAssocID="{B76193AD-A4C4-49DC-B5A3-CA254DB0614E}" presName="iconRect" presStyleLbl="node1" presStyleIdx="1" presStyleCnt="4" custLinFactNeighborY="-277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va sa zupčanicima"/>
        </a:ext>
      </dgm:extLst>
    </dgm:pt>
    <dgm:pt modelId="{0F840CAA-ABBA-4623-BD2E-931556ACE76A}" type="pres">
      <dgm:prSet presAssocID="{B76193AD-A4C4-49DC-B5A3-CA254DB0614E}" presName="spaceRect" presStyleCnt="0"/>
      <dgm:spPr/>
    </dgm:pt>
    <dgm:pt modelId="{AAA9C780-9C64-4DE0-969D-FDEF4EB02B82}" type="pres">
      <dgm:prSet presAssocID="{B76193AD-A4C4-49DC-B5A3-CA254DB0614E}" presName="parTx" presStyleLbl="revTx" presStyleIdx="1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DA7FE574-3955-48B2-9077-5BC742839BE2}" type="pres">
      <dgm:prSet presAssocID="{771FFFB8-CCFF-498D-92EF-5DF6090F5550}" presName="sibTrans" presStyleCnt="0"/>
      <dgm:spPr/>
    </dgm:pt>
    <dgm:pt modelId="{3B7684C8-A31D-4CA4-9184-5BF82C42BE45}" type="pres">
      <dgm:prSet presAssocID="{D0271D39-853A-434E-9C44-7EC659232825}" presName="compNode" presStyleCnt="0"/>
      <dgm:spPr/>
    </dgm:pt>
    <dgm:pt modelId="{0E6F41D5-0EEA-4547-83AC-8EACDF23C77F}" type="pres">
      <dgm:prSet presAssocID="{D0271D39-853A-434E-9C44-7EC659232825}" presName="bgRect" presStyleLbl="bgShp" presStyleIdx="2" presStyleCnt="4" custLinFactNeighborY="-15282"/>
      <dgm:spPr/>
    </dgm:pt>
    <dgm:pt modelId="{CF7C3C34-BD65-423D-B2C6-CD5762A957A6}" type="pres">
      <dgm:prSet presAssocID="{D0271D39-853A-434E-9C44-7EC659232825}" presName="iconRect" presStyleLbl="node1" presStyleIdx="2" presStyleCnt="4" custLinFactNeighborY="-2778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ti"/>
        </a:ext>
      </dgm:extLst>
    </dgm:pt>
    <dgm:pt modelId="{CD782692-C36F-4C1D-80F5-30B6CC0B8242}" type="pres">
      <dgm:prSet presAssocID="{D0271D39-853A-434E-9C44-7EC659232825}" presName="spaceRect" presStyleCnt="0"/>
      <dgm:spPr/>
    </dgm:pt>
    <dgm:pt modelId="{0878EFAB-47DF-43A8-AE43-85D4DC21548F}" type="pres">
      <dgm:prSet presAssocID="{D0271D39-853A-434E-9C44-7EC659232825}" presName="parTx" presStyleLbl="revTx" presStyleIdx="2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E4E2A1D4-7756-4DF7-A28D-91D0F1F47353}" type="pres">
      <dgm:prSet presAssocID="{4CE742CE-CC43-4C31-8474-0535460778DA}" presName="sibTrans" presStyleCnt="0"/>
      <dgm:spPr/>
    </dgm:pt>
    <dgm:pt modelId="{43C66718-DDB5-43F1-B3F0-93C1805A667A}" type="pres">
      <dgm:prSet presAssocID="{BF4575F9-5D4B-4F39-8983-952A9434E61B}" presName="compNode" presStyleCnt="0"/>
      <dgm:spPr/>
    </dgm:pt>
    <dgm:pt modelId="{7DB25E3F-941B-4196-A082-305CD17DCBEA}" type="pres">
      <dgm:prSet presAssocID="{BF4575F9-5D4B-4F39-8983-952A9434E61B}" presName="bgRect" presStyleLbl="bgShp" presStyleIdx="3" presStyleCnt="4" custLinFactNeighborY="-15282"/>
      <dgm:spPr/>
    </dgm:pt>
    <dgm:pt modelId="{46E0DF8D-87CB-4FFC-9717-A124ED26B1EB}" type="pres">
      <dgm:prSet presAssocID="{BF4575F9-5D4B-4F39-8983-952A9434E61B}" presName="iconRect" presStyleLbl="node1" presStyleIdx="3" presStyleCnt="4" custLinFactNeighborY="-2778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ješčani sat"/>
        </a:ext>
      </dgm:extLst>
    </dgm:pt>
    <dgm:pt modelId="{F4E108FE-67CF-4F62-85B1-45BF8B7A65E3}" type="pres">
      <dgm:prSet presAssocID="{BF4575F9-5D4B-4F39-8983-952A9434E61B}" presName="spaceRect" presStyleCnt="0"/>
      <dgm:spPr/>
    </dgm:pt>
    <dgm:pt modelId="{A13D78B3-3A43-468B-9A68-ABAE41741EDF}" type="pres">
      <dgm:prSet presAssocID="{BF4575F9-5D4B-4F39-8983-952A9434E61B}" presName="parTx" presStyleLbl="revTx" presStyleIdx="3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</dgm:ptLst>
  <dgm:cxnLst>
    <dgm:cxn modelId="{216D8B6D-1302-4AF3-B9E4-7A3009B85DF7}" srcId="{727C48B8-A39B-48D2-BD2B-F08DBE1F3625}" destId="{B76193AD-A4C4-49DC-B5A3-CA254DB0614E}" srcOrd="1" destOrd="0" parTransId="{296895C2-F9E9-482A-9FEE-6775142A92BC}" sibTransId="{771FFFB8-CCFF-498D-92EF-5DF6090F5550}"/>
    <dgm:cxn modelId="{7A274AF1-8902-4D4B-B8E5-4E9724E6EAE2}" type="presOf" srcId="{D0271D39-853A-434E-9C44-7EC659232825}" destId="{0878EFAB-47DF-43A8-AE43-85D4DC21548F}" srcOrd="0" destOrd="0" presId="urn:microsoft.com/office/officeart/2018/2/layout/IconVerticalSolidList"/>
    <dgm:cxn modelId="{5DC5415C-95B1-4611-9CA2-D373D4D80C24}" type="presOf" srcId="{28530EF6-8531-45CE-B94D-F4697EBDE536}" destId="{602290CE-DDD8-4315-88F7-C6AA8F659DB0}" srcOrd="0" destOrd="0" presId="urn:microsoft.com/office/officeart/2018/2/layout/IconVerticalSolidList"/>
    <dgm:cxn modelId="{8239AB2D-BAA6-4F4F-801D-5647F866F5F8}" srcId="{727C48B8-A39B-48D2-BD2B-F08DBE1F3625}" destId="{BF4575F9-5D4B-4F39-8983-952A9434E61B}" srcOrd="3" destOrd="0" parTransId="{9360C0E0-F492-40B6-942A-7AB5E5ED9231}" sibTransId="{A4A84BC3-CBF6-4A6D-8644-890CC0C4398D}"/>
    <dgm:cxn modelId="{9C52197B-9274-4EF9-851B-693E73CC2891}" type="presOf" srcId="{BF4575F9-5D4B-4F39-8983-952A9434E61B}" destId="{A13D78B3-3A43-468B-9A68-ABAE41741EDF}" srcOrd="0" destOrd="0" presId="urn:microsoft.com/office/officeart/2018/2/layout/IconVerticalSolidList"/>
    <dgm:cxn modelId="{233C5EF9-E7F2-4227-B53A-6534DD93127B}" srcId="{727C48B8-A39B-48D2-BD2B-F08DBE1F3625}" destId="{28530EF6-8531-45CE-B94D-F4697EBDE536}" srcOrd="0" destOrd="0" parTransId="{EB31BDB7-DF59-458F-A8B9-9F04DB65B529}" sibTransId="{055665E7-DA5D-4E31-98C5-5DCA90095C4C}"/>
    <dgm:cxn modelId="{356DE3A3-8ED4-4A9B-B394-B8CE1AE92199}" srcId="{727C48B8-A39B-48D2-BD2B-F08DBE1F3625}" destId="{D0271D39-853A-434E-9C44-7EC659232825}" srcOrd="2" destOrd="0" parTransId="{3AA2D303-5F00-40D8-98CA-FF5BCBE27345}" sibTransId="{4CE742CE-CC43-4C31-8474-0535460778DA}"/>
    <dgm:cxn modelId="{ECF7B9B2-B88E-43D3-A54C-4F771FA70046}" type="presOf" srcId="{727C48B8-A39B-48D2-BD2B-F08DBE1F3625}" destId="{69631F6E-8444-474A-A45E-62A7EA57C6B8}" srcOrd="0" destOrd="0" presId="urn:microsoft.com/office/officeart/2018/2/layout/IconVerticalSolidList"/>
    <dgm:cxn modelId="{459AD9BE-5B5E-4684-919B-40E57099DE12}" type="presOf" srcId="{B76193AD-A4C4-49DC-B5A3-CA254DB0614E}" destId="{AAA9C780-9C64-4DE0-969D-FDEF4EB02B82}" srcOrd="0" destOrd="0" presId="urn:microsoft.com/office/officeart/2018/2/layout/IconVerticalSolidList"/>
    <dgm:cxn modelId="{A8486A48-10C2-40AC-B245-FB563A1D6E22}" type="presParOf" srcId="{69631F6E-8444-474A-A45E-62A7EA57C6B8}" destId="{29B7C57A-9772-4229-86A7-47A90AD44251}" srcOrd="0" destOrd="0" presId="urn:microsoft.com/office/officeart/2018/2/layout/IconVerticalSolidList"/>
    <dgm:cxn modelId="{C9195530-D560-4C4D-8B89-B95C6FF28025}" type="presParOf" srcId="{29B7C57A-9772-4229-86A7-47A90AD44251}" destId="{7F269685-509A-4FF3-BB61-4C9D481EC675}" srcOrd="0" destOrd="0" presId="urn:microsoft.com/office/officeart/2018/2/layout/IconVerticalSolidList"/>
    <dgm:cxn modelId="{EC6A8B7F-136C-4D39-AD3A-17D8022FCBFC}" type="presParOf" srcId="{29B7C57A-9772-4229-86A7-47A90AD44251}" destId="{54D41981-64C0-466F-9E73-9301A52ED4CF}" srcOrd="1" destOrd="0" presId="urn:microsoft.com/office/officeart/2018/2/layout/IconVerticalSolidList"/>
    <dgm:cxn modelId="{6EB24F3B-25B1-4348-A76F-169399000A02}" type="presParOf" srcId="{29B7C57A-9772-4229-86A7-47A90AD44251}" destId="{A3BF6FFB-9BF2-4CF3-8217-51005CB3566D}" srcOrd="2" destOrd="0" presId="urn:microsoft.com/office/officeart/2018/2/layout/IconVerticalSolidList"/>
    <dgm:cxn modelId="{D220B0AE-51F9-4CEF-A732-B3E8A6D7607B}" type="presParOf" srcId="{29B7C57A-9772-4229-86A7-47A90AD44251}" destId="{602290CE-DDD8-4315-88F7-C6AA8F659DB0}" srcOrd="3" destOrd="0" presId="urn:microsoft.com/office/officeart/2018/2/layout/IconVerticalSolidList"/>
    <dgm:cxn modelId="{E7535168-C1CB-4A0C-8EC8-CAD6D655E2C8}" type="presParOf" srcId="{69631F6E-8444-474A-A45E-62A7EA57C6B8}" destId="{030BDFD9-10CE-4291-9E36-E3899F550C4F}" srcOrd="1" destOrd="0" presId="urn:microsoft.com/office/officeart/2018/2/layout/IconVerticalSolidList"/>
    <dgm:cxn modelId="{79AEF8C9-2B84-46D0-9D83-235424D3E8D8}" type="presParOf" srcId="{69631F6E-8444-474A-A45E-62A7EA57C6B8}" destId="{5FCBA228-D322-47A5-B301-F32259AA47BB}" srcOrd="2" destOrd="0" presId="urn:microsoft.com/office/officeart/2018/2/layout/IconVerticalSolidList"/>
    <dgm:cxn modelId="{7FA8D307-5BED-472A-8972-7CBB48B94C63}" type="presParOf" srcId="{5FCBA228-D322-47A5-B301-F32259AA47BB}" destId="{3838FD6B-C9AF-4D2A-A306-BCEEE1C4163C}" srcOrd="0" destOrd="0" presId="urn:microsoft.com/office/officeart/2018/2/layout/IconVerticalSolidList"/>
    <dgm:cxn modelId="{1BE624D7-327E-4EBB-BAF8-4BA5F38830F3}" type="presParOf" srcId="{5FCBA228-D322-47A5-B301-F32259AA47BB}" destId="{1D1FBF50-BCA1-4394-8D1B-34AF58BDE478}" srcOrd="1" destOrd="0" presId="urn:microsoft.com/office/officeart/2018/2/layout/IconVerticalSolidList"/>
    <dgm:cxn modelId="{B2EAB722-4317-48A3-AB46-D7E89613CF8C}" type="presParOf" srcId="{5FCBA228-D322-47A5-B301-F32259AA47BB}" destId="{0F840CAA-ABBA-4623-BD2E-931556ACE76A}" srcOrd="2" destOrd="0" presId="urn:microsoft.com/office/officeart/2018/2/layout/IconVerticalSolidList"/>
    <dgm:cxn modelId="{83796084-8A89-4DCF-9784-A159BCDF13BD}" type="presParOf" srcId="{5FCBA228-D322-47A5-B301-F32259AA47BB}" destId="{AAA9C780-9C64-4DE0-969D-FDEF4EB02B82}" srcOrd="3" destOrd="0" presId="urn:microsoft.com/office/officeart/2018/2/layout/IconVerticalSolidList"/>
    <dgm:cxn modelId="{23C063F2-95F6-42C6-AEA2-8B19D8884EA4}" type="presParOf" srcId="{69631F6E-8444-474A-A45E-62A7EA57C6B8}" destId="{DA7FE574-3955-48B2-9077-5BC742839BE2}" srcOrd="3" destOrd="0" presId="urn:microsoft.com/office/officeart/2018/2/layout/IconVerticalSolidList"/>
    <dgm:cxn modelId="{3D3F009B-6299-4FB9-A9DB-77B4BEBEAD76}" type="presParOf" srcId="{69631F6E-8444-474A-A45E-62A7EA57C6B8}" destId="{3B7684C8-A31D-4CA4-9184-5BF82C42BE45}" srcOrd="4" destOrd="0" presId="urn:microsoft.com/office/officeart/2018/2/layout/IconVerticalSolidList"/>
    <dgm:cxn modelId="{8C46847A-9E0C-41E7-A1EC-D67FDA4718DF}" type="presParOf" srcId="{3B7684C8-A31D-4CA4-9184-5BF82C42BE45}" destId="{0E6F41D5-0EEA-4547-83AC-8EACDF23C77F}" srcOrd="0" destOrd="0" presId="urn:microsoft.com/office/officeart/2018/2/layout/IconVerticalSolidList"/>
    <dgm:cxn modelId="{60DD2438-C5A5-4359-B979-F4173D00A163}" type="presParOf" srcId="{3B7684C8-A31D-4CA4-9184-5BF82C42BE45}" destId="{CF7C3C34-BD65-423D-B2C6-CD5762A957A6}" srcOrd="1" destOrd="0" presId="urn:microsoft.com/office/officeart/2018/2/layout/IconVerticalSolidList"/>
    <dgm:cxn modelId="{FE38BBBD-24EC-4338-B199-8F92235A3C44}" type="presParOf" srcId="{3B7684C8-A31D-4CA4-9184-5BF82C42BE45}" destId="{CD782692-C36F-4C1D-80F5-30B6CC0B8242}" srcOrd="2" destOrd="0" presId="urn:microsoft.com/office/officeart/2018/2/layout/IconVerticalSolidList"/>
    <dgm:cxn modelId="{713A7B8E-EBD4-44D6-B708-2DD3466A01FC}" type="presParOf" srcId="{3B7684C8-A31D-4CA4-9184-5BF82C42BE45}" destId="{0878EFAB-47DF-43A8-AE43-85D4DC21548F}" srcOrd="3" destOrd="0" presId="urn:microsoft.com/office/officeart/2018/2/layout/IconVerticalSolidList"/>
    <dgm:cxn modelId="{7C6C9AD1-D39F-466F-8457-2898DD737A2A}" type="presParOf" srcId="{69631F6E-8444-474A-A45E-62A7EA57C6B8}" destId="{E4E2A1D4-7756-4DF7-A28D-91D0F1F47353}" srcOrd="5" destOrd="0" presId="urn:microsoft.com/office/officeart/2018/2/layout/IconVerticalSolidList"/>
    <dgm:cxn modelId="{9E5D4A0C-431E-4246-84CC-7069CFACD6C7}" type="presParOf" srcId="{69631F6E-8444-474A-A45E-62A7EA57C6B8}" destId="{43C66718-DDB5-43F1-B3F0-93C1805A667A}" srcOrd="6" destOrd="0" presId="urn:microsoft.com/office/officeart/2018/2/layout/IconVerticalSolidList"/>
    <dgm:cxn modelId="{DC71793E-88C1-465B-9D96-BB77A9A08BE1}" type="presParOf" srcId="{43C66718-DDB5-43F1-B3F0-93C1805A667A}" destId="{7DB25E3F-941B-4196-A082-305CD17DCBEA}" srcOrd="0" destOrd="0" presId="urn:microsoft.com/office/officeart/2018/2/layout/IconVerticalSolidList"/>
    <dgm:cxn modelId="{A0D20A71-C75A-4E52-BFF7-B931018B79B1}" type="presParOf" srcId="{43C66718-DDB5-43F1-B3F0-93C1805A667A}" destId="{46E0DF8D-87CB-4FFC-9717-A124ED26B1EB}" srcOrd="1" destOrd="0" presId="urn:microsoft.com/office/officeart/2018/2/layout/IconVerticalSolidList"/>
    <dgm:cxn modelId="{E51C5CE1-5F01-44BD-9499-D1C145EB5A89}" type="presParOf" srcId="{43C66718-DDB5-43F1-B3F0-93C1805A667A}" destId="{F4E108FE-67CF-4F62-85B1-45BF8B7A65E3}" srcOrd="2" destOrd="0" presId="urn:microsoft.com/office/officeart/2018/2/layout/IconVerticalSolidList"/>
    <dgm:cxn modelId="{9E2F541A-C05B-4802-924E-2C131C2B2AF1}" type="presParOf" srcId="{43C66718-DDB5-43F1-B3F0-93C1805A667A}" destId="{A13D78B3-3A43-468B-9A68-ABAE41741E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EFC21F-71EF-46EB-840E-D689B83AE89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9F5E76-73DB-41C3-ABE6-60CE5EC0C15F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sz="2400" dirty="0"/>
            <a:t>Učenik </a:t>
          </a:r>
          <a:r>
            <a:rPr lang="hr-HR" sz="2400" i="1" dirty="0"/>
            <a:t>nema mogućnost </a:t>
          </a:r>
          <a:r>
            <a:rPr lang="hr-HR" sz="2400" dirty="0"/>
            <a:t>da na tabletu instalira aplikacije s trgovine Google Play (</a:t>
          </a:r>
          <a:r>
            <a:rPr lang="hr-HR" sz="2400" b="1" dirty="0"/>
            <a:t>Google Play Store</a:t>
          </a:r>
          <a:r>
            <a:rPr lang="hr-HR" sz="2400" dirty="0"/>
            <a:t>) niti da postavi </a:t>
          </a:r>
          <a:r>
            <a:rPr lang="hr-HR" sz="2400" b="1" dirty="0"/>
            <a:t>Google račun </a:t>
          </a:r>
          <a:r>
            <a:rPr lang="hr-HR" sz="2400" b="0" dirty="0"/>
            <a:t>te</a:t>
          </a:r>
          <a:r>
            <a:rPr lang="hr-HR" sz="2400" dirty="0"/>
            <a:t> da koristi </a:t>
          </a:r>
          <a:r>
            <a:rPr lang="hr-HR" sz="2400" b="1" dirty="0"/>
            <a:t>Google usluge </a:t>
          </a:r>
          <a:r>
            <a:rPr lang="hr-HR" sz="2400" dirty="0"/>
            <a:t>(Gmail, </a:t>
          </a:r>
          <a:r>
            <a:rPr lang="hr-HR" sz="2400" dirty="0" err="1"/>
            <a:t>Gdisk</a:t>
          </a:r>
          <a:r>
            <a:rPr lang="hr-HR" sz="2400" dirty="0"/>
            <a:t>, Duo, Google </a:t>
          </a:r>
          <a:r>
            <a:rPr lang="hr-HR" sz="2400" dirty="0" err="1"/>
            <a:t>play</a:t>
          </a:r>
          <a:r>
            <a:rPr lang="hr-HR" sz="2400" dirty="0"/>
            <a:t> filmovi i sl.)</a:t>
          </a:r>
          <a:endParaRPr lang="en-US" sz="2400" dirty="0"/>
        </a:p>
      </dgm:t>
    </dgm:pt>
    <dgm:pt modelId="{D431CA32-996A-4E3A-9455-23FFB164AD71}" type="sibTrans" cxnId="{972EFB3A-447E-4E00-AC7D-FFFD72EE5FE9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9ED902F-3D04-47D8-A2D7-3797A2059538}" type="parTrans" cxnId="{972EFB3A-447E-4E00-AC7D-FFFD72EE5FE9}">
      <dgm:prSet/>
      <dgm:spPr/>
      <dgm:t>
        <a:bodyPr/>
        <a:lstStyle/>
        <a:p>
          <a:endParaRPr lang="en-US"/>
        </a:p>
      </dgm:t>
    </dgm:pt>
    <dgm:pt modelId="{1AE4B011-AA0F-449A-AD3A-01A9F109DC70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sz="2400" dirty="0"/>
            <a:t>Učenik </a:t>
          </a:r>
          <a:r>
            <a:rPr lang="hr-HR" sz="2400" i="1" dirty="0"/>
            <a:t>se može </a:t>
          </a:r>
          <a:r>
            <a:rPr lang="hr-HR" sz="2400" dirty="0"/>
            <a:t>prijaviti svojim elektroničkim identitetom </a:t>
          </a:r>
          <a:r>
            <a:rPr lang="nn-NO" sz="2400" dirty="0"/>
            <a:t>oblika: </a:t>
          </a:r>
          <a:r>
            <a:rPr lang="nn-NO" sz="2400" b="1" dirty="0">
              <a:hlinkClick xmlns:r="http://schemas.openxmlformats.org/officeDocument/2006/relationships" r:id="rId1"/>
            </a:rPr>
            <a:t>ime.prezime@skole.hr</a:t>
          </a:r>
          <a:r>
            <a:rPr lang="hr-HR" sz="2400" b="1" dirty="0"/>
            <a:t> </a:t>
          </a:r>
          <a:r>
            <a:rPr lang="hr-HR" sz="2400" dirty="0"/>
            <a:t>na različite web aplikacije koje koriste </a:t>
          </a:r>
          <a:r>
            <a:rPr lang="hr-HR" sz="2400" dirty="0" err="1"/>
            <a:t>AAI@EduHr</a:t>
          </a:r>
          <a:r>
            <a:rPr lang="hr-HR" sz="2400" dirty="0"/>
            <a:t> za </a:t>
          </a:r>
          <a:r>
            <a:rPr lang="hr-HR" sz="2400" dirty="0" err="1"/>
            <a:t>autentikaciju</a:t>
          </a:r>
          <a:r>
            <a:rPr lang="hr-HR" sz="2400" dirty="0"/>
            <a:t> korisnika (npr. </a:t>
          </a:r>
          <a:r>
            <a:rPr lang="hr-HR" sz="2400" b="1" dirty="0"/>
            <a:t>MS Office 365</a:t>
          </a:r>
          <a:r>
            <a:rPr lang="hr-HR" sz="2400" dirty="0"/>
            <a:t>, koji sadrži aplikacije </a:t>
          </a:r>
          <a:r>
            <a:rPr lang="hr-HR" sz="2400" b="1" dirty="0"/>
            <a:t>Outlook</a:t>
          </a:r>
          <a:r>
            <a:rPr lang="hr-HR" sz="2400" dirty="0"/>
            <a:t>, </a:t>
          </a:r>
          <a:r>
            <a:rPr lang="hr-HR" sz="2400" b="1" dirty="0"/>
            <a:t>Word</a:t>
          </a:r>
          <a:r>
            <a:rPr lang="hr-HR" sz="2400" dirty="0"/>
            <a:t>, </a:t>
          </a:r>
          <a:r>
            <a:rPr lang="hr-HR" sz="2400" b="1" dirty="0"/>
            <a:t>PowerPoint</a:t>
          </a:r>
          <a:r>
            <a:rPr lang="hr-HR" sz="2400" b="0" dirty="0"/>
            <a:t> i druge..)</a:t>
          </a:r>
          <a:endParaRPr lang="en-US" sz="2400" b="0" dirty="0"/>
        </a:p>
      </dgm:t>
    </dgm:pt>
    <dgm:pt modelId="{BC0C6CFB-01D4-4EF8-8266-F5443CF796A7}" type="sibTrans" cxnId="{A8D3141E-CCB3-4426-8A47-2C401758618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9CD4551A-5CBE-4E3E-AA46-6EC8B40B00AA}" type="parTrans" cxnId="{A8D3141E-CCB3-4426-8A47-2C4017586186}">
      <dgm:prSet/>
      <dgm:spPr/>
      <dgm:t>
        <a:bodyPr/>
        <a:lstStyle/>
        <a:p>
          <a:endParaRPr lang="en-US"/>
        </a:p>
      </dgm:t>
    </dgm:pt>
    <dgm:pt modelId="{A6A57953-B812-4F51-AB90-190AD0D81123}" type="pres">
      <dgm:prSet presAssocID="{7CEFC21F-71EF-46EB-840E-D689B83AE89B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C4D9E93-8479-4B5F-B17B-46070BCD0BC3}" type="pres">
      <dgm:prSet presAssocID="{1AE4B011-AA0F-449A-AD3A-01A9F109DC70}" presName="compositeNode" presStyleCnt="0">
        <dgm:presLayoutVars>
          <dgm:bulletEnabled val="1"/>
        </dgm:presLayoutVars>
      </dgm:prSet>
      <dgm:spPr/>
    </dgm:pt>
    <dgm:pt modelId="{C7A59BBC-ADA6-4F48-89CA-41474DBBC07E}" type="pres">
      <dgm:prSet presAssocID="{1AE4B011-AA0F-449A-AD3A-01A9F109DC70}" presName="bgRect" presStyleLbl="bgAccFollowNode1" presStyleIdx="0" presStyleCnt="2" custScaleX="112325"/>
      <dgm:spPr/>
      <dgm:t>
        <a:bodyPr/>
        <a:lstStyle/>
        <a:p>
          <a:endParaRPr lang="hr-HR"/>
        </a:p>
      </dgm:t>
    </dgm:pt>
    <dgm:pt modelId="{CCFC1C38-432C-4E00-94C2-003BE830AF9F}" type="pres">
      <dgm:prSet presAssocID="{BC0C6CFB-01D4-4EF8-8266-F5443CF796A7}" presName="sibTransNodeCircle" presStyleLbl="alignNode1" presStyleIdx="0" presStyleCnt="4">
        <dgm:presLayoutVars>
          <dgm:chMax val="0"/>
          <dgm:bulletEnabled/>
        </dgm:presLayoutVars>
      </dgm:prSet>
      <dgm:spPr/>
      <dgm:t>
        <a:bodyPr/>
        <a:lstStyle/>
        <a:p>
          <a:endParaRPr lang="hr-HR"/>
        </a:p>
      </dgm:t>
    </dgm:pt>
    <dgm:pt modelId="{8E98D963-EF9A-4D78-9C6D-199990B21069}" type="pres">
      <dgm:prSet presAssocID="{1AE4B011-AA0F-449A-AD3A-01A9F109DC70}" presName="bottomLine" presStyleLbl="alignNode1" presStyleIdx="1" presStyleCnt="4">
        <dgm:presLayoutVars/>
      </dgm:prSet>
      <dgm:spPr/>
    </dgm:pt>
    <dgm:pt modelId="{B318FAF1-492C-4A69-91D8-398296E9E7DD}" type="pres">
      <dgm:prSet presAssocID="{1AE4B011-AA0F-449A-AD3A-01A9F109DC70}" presName="nodeText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4456A7-E889-4FC2-AF7B-8BD10D25638F}" type="pres">
      <dgm:prSet presAssocID="{BC0C6CFB-01D4-4EF8-8266-F5443CF796A7}" presName="sibTrans" presStyleCnt="0"/>
      <dgm:spPr/>
    </dgm:pt>
    <dgm:pt modelId="{92C74575-09D1-442F-8FD5-4D6F9ED33F56}" type="pres">
      <dgm:prSet presAssocID="{5B9F5E76-73DB-41C3-ABE6-60CE5EC0C15F}" presName="compositeNode" presStyleCnt="0">
        <dgm:presLayoutVars>
          <dgm:bulletEnabled val="1"/>
        </dgm:presLayoutVars>
      </dgm:prSet>
      <dgm:spPr/>
    </dgm:pt>
    <dgm:pt modelId="{2198454B-D106-4CBA-937E-82570CB963CF}" type="pres">
      <dgm:prSet presAssocID="{5B9F5E76-73DB-41C3-ABE6-60CE5EC0C15F}" presName="bgRect" presStyleLbl="bgAccFollowNode1" presStyleIdx="1" presStyleCnt="2" custScaleX="103175"/>
      <dgm:spPr/>
      <dgm:t>
        <a:bodyPr/>
        <a:lstStyle/>
        <a:p>
          <a:endParaRPr lang="hr-HR"/>
        </a:p>
      </dgm:t>
    </dgm:pt>
    <dgm:pt modelId="{88D5C965-6D7A-4374-9087-ACD642D326AE}" type="pres">
      <dgm:prSet presAssocID="{D431CA32-996A-4E3A-9455-23FFB164AD71}" presName="sibTransNodeCircle" presStyleLbl="alignNode1" presStyleIdx="2" presStyleCnt="4">
        <dgm:presLayoutVars>
          <dgm:chMax val="0"/>
          <dgm:bulletEnabled/>
        </dgm:presLayoutVars>
      </dgm:prSet>
      <dgm:spPr/>
      <dgm:t>
        <a:bodyPr/>
        <a:lstStyle/>
        <a:p>
          <a:endParaRPr lang="hr-HR"/>
        </a:p>
      </dgm:t>
    </dgm:pt>
    <dgm:pt modelId="{52958A24-F11F-49EB-85CE-BFF1322C233E}" type="pres">
      <dgm:prSet presAssocID="{5B9F5E76-73DB-41C3-ABE6-60CE5EC0C15F}" presName="bottomLine" presStyleLbl="alignNode1" presStyleIdx="3" presStyleCnt="4">
        <dgm:presLayoutVars/>
      </dgm:prSet>
      <dgm:spPr/>
    </dgm:pt>
    <dgm:pt modelId="{8AB5F39A-3159-4DDF-BBA3-B8F53C8A44E1}" type="pres">
      <dgm:prSet presAssocID="{5B9F5E76-73DB-41C3-ABE6-60CE5EC0C15F}" presName="nodeText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38DF713-E559-4FF1-867A-451284598506}" type="presOf" srcId="{7CEFC21F-71EF-46EB-840E-D689B83AE89B}" destId="{A6A57953-B812-4F51-AB90-190AD0D81123}" srcOrd="0" destOrd="0" presId="urn:microsoft.com/office/officeart/2016/7/layout/BasicLinearProcessNumbered"/>
    <dgm:cxn modelId="{936DE93A-6D15-42EE-925C-38E3DEEDEB96}" type="presOf" srcId="{BC0C6CFB-01D4-4EF8-8266-F5443CF796A7}" destId="{CCFC1C38-432C-4E00-94C2-003BE830AF9F}" srcOrd="0" destOrd="0" presId="urn:microsoft.com/office/officeart/2016/7/layout/BasicLinearProcessNumbered"/>
    <dgm:cxn modelId="{28DB0E7E-666C-42F4-BEC1-4FC96D0DE8DE}" type="presOf" srcId="{5B9F5E76-73DB-41C3-ABE6-60CE5EC0C15F}" destId="{8AB5F39A-3159-4DDF-BBA3-B8F53C8A44E1}" srcOrd="1" destOrd="0" presId="urn:microsoft.com/office/officeart/2016/7/layout/BasicLinearProcessNumbered"/>
    <dgm:cxn modelId="{A8D3141E-CCB3-4426-8A47-2C4017586186}" srcId="{7CEFC21F-71EF-46EB-840E-D689B83AE89B}" destId="{1AE4B011-AA0F-449A-AD3A-01A9F109DC70}" srcOrd="0" destOrd="0" parTransId="{9CD4551A-5CBE-4E3E-AA46-6EC8B40B00AA}" sibTransId="{BC0C6CFB-01D4-4EF8-8266-F5443CF796A7}"/>
    <dgm:cxn modelId="{972EFB3A-447E-4E00-AC7D-FFFD72EE5FE9}" srcId="{7CEFC21F-71EF-46EB-840E-D689B83AE89B}" destId="{5B9F5E76-73DB-41C3-ABE6-60CE5EC0C15F}" srcOrd="1" destOrd="0" parTransId="{29ED902F-3D04-47D8-A2D7-3797A2059538}" sibTransId="{D431CA32-996A-4E3A-9455-23FFB164AD71}"/>
    <dgm:cxn modelId="{1AA3AFD6-BD25-46B9-984E-3DD038448A99}" type="presOf" srcId="{D431CA32-996A-4E3A-9455-23FFB164AD71}" destId="{88D5C965-6D7A-4374-9087-ACD642D326AE}" srcOrd="0" destOrd="0" presId="urn:microsoft.com/office/officeart/2016/7/layout/BasicLinearProcessNumbered"/>
    <dgm:cxn modelId="{B835D1D4-207F-4AFD-8CA5-D1ABC6EABEDE}" type="presOf" srcId="{1AE4B011-AA0F-449A-AD3A-01A9F109DC70}" destId="{B318FAF1-492C-4A69-91D8-398296E9E7DD}" srcOrd="1" destOrd="0" presId="urn:microsoft.com/office/officeart/2016/7/layout/BasicLinearProcessNumbered"/>
    <dgm:cxn modelId="{6864E5F5-8AE0-4764-BB89-F37A0CE745C8}" type="presOf" srcId="{1AE4B011-AA0F-449A-AD3A-01A9F109DC70}" destId="{C7A59BBC-ADA6-4F48-89CA-41474DBBC07E}" srcOrd="0" destOrd="0" presId="urn:microsoft.com/office/officeart/2016/7/layout/BasicLinearProcessNumbered"/>
    <dgm:cxn modelId="{093D2C31-C7A9-48FF-B6F7-C4B1950517A7}" type="presOf" srcId="{5B9F5E76-73DB-41C3-ABE6-60CE5EC0C15F}" destId="{2198454B-D106-4CBA-937E-82570CB963CF}" srcOrd="0" destOrd="0" presId="urn:microsoft.com/office/officeart/2016/7/layout/BasicLinearProcessNumbered"/>
    <dgm:cxn modelId="{269ACD52-7D7B-498B-9836-5FAEB650B204}" type="presParOf" srcId="{A6A57953-B812-4F51-AB90-190AD0D81123}" destId="{4C4D9E93-8479-4B5F-B17B-46070BCD0BC3}" srcOrd="0" destOrd="0" presId="urn:microsoft.com/office/officeart/2016/7/layout/BasicLinearProcessNumbered"/>
    <dgm:cxn modelId="{FF2B9EE6-A72A-4CB7-A113-D0D16EDED01F}" type="presParOf" srcId="{4C4D9E93-8479-4B5F-B17B-46070BCD0BC3}" destId="{C7A59BBC-ADA6-4F48-89CA-41474DBBC07E}" srcOrd="0" destOrd="0" presId="urn:microsoft.com/office/officeart/2016/7/layout/BasicLinearProcessNumbered"/>
    <dgm:cxn modelId="{881F4068-6FD7-40A7-BC75-A0F996304992}" type="presParOf" srcId="{4C4D9E93-8479-4B5F-B17B-46070BCD0BC3}" destId="{CCFC1C38-432C-4E00-94C2-003BE830AF9F}" srcOrd="1" destOrd="0" presId="urn:microsoft.com/office/officeart/2016/7/layout/BasicLinearProcessNumbered"/>
    <dgm:cxn modelId="{5D71B294-A724-44CE-9122-BD0BD226BC88}" type="presParOf" srcId="{4C4D9E93-8479-4B5F-B17B-46070BCD0BC3}" destId="{8E98D963-EF9A-4D78-9C6D-199990B21069}" srcOrd="2" destOrd="0" presId="urn:microsoft.com/office/officeart/2016/7/layout/BasicLinearProcessNumbered"/>
    <dgm:cxn modelId="{484E413A-8777-4527-B1FF-AC351BD2AA21}" type="presParOf" srcId="{4C4D9E93-8479-4B5F-B17B-46070BCD0BC3}" destId="{B318FAF1-492C-4A69-91D8-398296E9E7DD}" srcOrd="3" destOrd="0" presId="urn:microsoft.com/office/officeart/2016/7/layout/BasicLinearProcessNumbered"/>
    <dgm:cxn modelId="{EC5A7D6D-0623-4489-B926-1CB7132960BB}" type="presParOf" srcId="{A6A57953-B812-4F51-AB90-190AD0D81123}" destId="{CC4456A7-E889-4FC2-AF7B-8BD10D25638F}" srcOrd="1" destOrd="0" presId="urn:microsoft.com/office/officeart/2016/7/layout/BasicLinearProcessNumbered"/>
    <dgm:cxn modelId="{C53042B4-1CF4-4CF1-8582-9F1D237789C4}" type="presParOf" srcId="{A6A57953-B812-4F51-AB90-190AD0D81123}" destId="{92C74575-09D1-442F-8FD5-4D6F9ED33F56}" srcOrd="2" destOrd="0" presId="urn:microsoft.com/office/officeart/2016/7/layout/BasicLinearProcessNumbered"/>
    <dgm:cxn modelId="{43845A98-22E2-4AC7-8026-752A8C77DBB3}" type="presParOf" srcId="{92C74575-09D1-442F-8FD5-4D6F9ED33F56}" destId="{2198454B-D106-4CBA-937E-82570CB963CF}" srcOrd="0" destOrd="0" presId="urn:microsoft.com/office/officeart/2016/7/layout/BasicLinearProcessNumbered"/>
    <dgm:cxn modelId="{20A8B81F-CB71-4FBA-9AE7-2DAEDEE0E3E2}" type="presParOf" srcId="{92C74575-09D1-442F-8FD5-4D6F9ED33F56}" destId="{88D5C965-6D7A-4374-9087-ACD642D326AE}" srcOrd="1" destOrd="0" presId="urn:microsoft.com/office/officeart/2016/7/layout/BasicLinearProcessNumbered"/>
    <dgm:cxn modelId="{CF84BC97-CC09-42F1-B880-91CBF9C35ACF}" type="presParOf" srcId="{92C74575-09D1-442F-8FD5-4D6F9ED33F56}" destId="{52958A24-F11F-49EB-85CE-BFF1322C233E}" srcOrd="2" destOrd="0" presId="urn:microsoft.com/office/officeart/2016/7/layout/BasicLinearProcessNumbered"/>
    <dgm:cxn modelId="{1BA8E1D5-56DB-4F0E-A225-33F19CB99E69}" type="presParOf" srcId="{92C74575-09D1-442F-8FD5-4D6F9ED33F56}" destId="{8AB5F39A-3159-4DDF-BBA3-B8F53C8A44E1}" srcOrd="3" destOrd="0" presId="urn:microsoft.com/office/officeart/2016/7/layout/BasicLinearProcessNumbered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BD612A-E86B-4791-BE17-E662556203F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FD92F5-F4D4-4ED0-BD1B-247B5D658191}">
      <dgm:prSet/>
      <dgm:spPr/>
      <dgm:t>
        <a:bodyPr/>
        <a:lstStyle/>
        <a:p>
          <a:r>
            <a:rPr lang="hr-HR"/>
            <a:t>Sve aplikacije potrebne u nastavi bit će instalirane pomoću </a:t>
          </a:r>
          <a:r>
            <a:rPr lang="hr-HR" b="1"/>
            <a:t>ProMDM sustava </a:t>
          </a:r>
          <a:r>
            <a:rPr lang="hr-HR"/>
            <a:t>kojom upravlja </a:t>
          </a:r>
          <a:r>
            <a:rPr lang="pl-PL" b="1"/>
            <a:t>osoba zadužena za administriranje tableta </a:t>
          </a:r>
          <a:endParaRPr lang="en-US"/>
        </a:p>
      </dgm:t>
    </dgm:pt>
    <dgm:pt modelId="{F22C1040-C0D2-42F8-A2BF-C3BA4FDBF23B}" type="parTrans" cxnId="{D244FE25-F29E-476E-8435-1DDD7F696322}">
      <dgm:prSet/>
      <dgm:spPr/>
      <dgm:t>
        <a:bodyPr/>
        <a:lstStyle/>
        <a:p>
          <a:endParaRPr lang="en-US"/>
        </a:p>
      </dgm:t>
    </dgm:pt>
    <dgm:pt modelId="{B277966F-CEE7-49C4-8F5B-8F77AD7149F1}" type="sibTrans" cxnId="{D244FE25-F29E-476E-8435-1DDD7F696322}">
      <dgm:prSet/>
      <dgm:spPr/>
      <dgm:t>
        <a:bodyPr/>
        <a:lstStyle/>
        <a:p>
          <a:endParaRPr lang="en-US"/>
        </a:p>
      </dgm:t>
    </dgm:pt>
    <dgm:pt modelId="{F0638A16-94C0-4DC8-B4D5-6042458D9B11}">
      <dgm:prSet/>
      <dgm:spPr/>
      <dgm:t>
        <a:bodyPr/>
        <a:lstStyle/>
        <a:p>
          <a:r>
            <a:rPr lang="en-US"/>
            <a:t>Instaliranje aplikacija vrši se </a:t>
          </a:r>
          <a:r>
            <a:rPr lang="en-US" b="1"/>
            <a:t>na daljinu </a:t>
          </a:r>
          <a:r>
            <a:rPr lang="en-US"/>
            <a:t>(pod uvjetom da je tablet povezan</a:t>
          </a:r>
          <a:r>
            <a:rPr lang="hr-HR"/>
            <a:t> internetskom vezom</a:t>
          </a:r>
          <a:r>
            <a:rPr lang="en-US"/>
            <a:t>) </a:t>
          </a:r>
          <a:r>
            <a:rPr lang="en-US" b="1"/>
            <a:t>preko sustava MDM</a:t>
          </a:r>
          <a:r>
            <a:rPr lang="en-US"/>
            <a:t>.</a:t>
          </a:r>
        </a:p>
      </dgm:t>
    </dgm:pt>
    <dgm:pt modelId="{229253E0-6810-492B-B111-8D775AB87CD6}" type="parTrans" cxnId="{9A91B1E7-0D6D-4FF2-AD17-F61A0559E6EE}">
      <dgm:prSet/>
      <dgm:spPr/>
      <dgm:t>
        <a:bodyPr/>
        <a:lstStyle/>
        <a:p>
          <a:endParaRPr lang="en-US"/>
        </a:p>
      </dgm:t>
    </dgm:pt>
    <dgm:pt modelId="{79209E2F-8492-4594-B093-6537B758E7C8}" type="sibTrans" cxnId="{9A91B1E7-0D6D-4FF2-AD17-F61A0559E6EE}">
      <dgm:prSet/>
      <dgm:spPr/>
      <dgm:t>
        <a:bodyPr/>
        <a:lstStyle/>
        <a:p>
          <a:endParaRPr lang="en-US"/>
        </a:p>
      </dgm:t>
    </dgm:pt>
    <dgm:pt modelId="{C6B0A9E0-2C29-4D75-9602-C0F72041AF7D}" type="pres">
      <dgm:prSet presAssocID="{A9BD612A-E86B-4791-BE17-E662556203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D69E6CA-82B1-4A85-8BDC-B5528769231D}" type="pres">
      <dgm:prSet presAssocID="{F0638A16-94C0-4DC8-B4D5-6042458D9B11}" presName="boxAndChildren" presStyleCnt="0"/>
      <dgm:spPr/>
    </dgm:pt>
    <dgm:pt modelId="{5A6FBBFD-9508-4BAE-A9C3-EA6F3B06611D}" type="pres">
      <dgm:prSet presAssocID="{F0638A16-94C0-4DC8-B4D5-6042458D9B11}" presName="parentTextBox" presStyleLbl="node1" presStyleIdx="0" presStyleCnt="2"/>
      <dgm:spPr/>
      <dgm:t>
        <a:bodyPr/>
        <a:lstStyle/>
        <a:p>
          <a:endParaRPr lang="hr-HR"/>
        </a:p>
      </dgm:t>
    </dgm:pt>
    <dgm:pt modelId="{7A206228-E831-4445-9B57-3EA2BC3B02EF}" type="pres">
      <dgm:prSet presAssocID="{B277966F-CEE7-49C4-8F5B-8F77AD7149F1}" presName="sp" presStyleCnt="0"/>
      <dgm:spPr/>
    </dgm:pt>
    <dgm:pt modelId="{F9B3275C-BB40-42D1-A8D2-4522EF60643A}" type="pres">
      <dgm:prSet presAssocID="{EAFD92F5-F4D4-4ED0-BD1B-247B5D658191}" presName="arrowAndChildren" presStyleCnt="0"/>
      <dgm:spPr/>
    </dgm:pt>
    <dgm:pt modelId="{9902EA90-0CF0-4FFC-9C54-988610CA57D5}" type="pres">
      <dgm:prSet presAssocID="{EAFD92F5-F4D4-4ED0-BD1B-247B5D658191}" presName="parentTextArrow" presStyleLbl="node1" presStyleIdx="1" presStyleCnt="2"/>
      <dgm:spPr/>
      <dgm:t>
        <a:bodyPr/>
        <a:lstStyle/>
        <a:p>
          <a:endParaRPr lang="hr-HR"/>
        </a:p>
      </dgm:t>
    </dgm:pt>
  </dgm:ptLst>
  <dgm:cxnLst>
    <dgm:cxn modelId="{EEF04960-53F8-4A0F-B2C0-1D2F4AFD2373}" type="presOf" srcId="{A9BD612A-E86B-4791-BE17-E662556203FF}" destId="{C6B0A9E0-2C29-4D75-9602-C0F72041AF7D}" srcOrd="0" destOrd="0" presId="urn:microsoft.com/office/officeart/2005/8/layout/process4"/>
    <dgm:cxn modelId="{24B8A255-FA33-4BCE-A61C-44D0232DDE74}" type="presOf" srcId="{EAFD92F5-F4D4-4ED0-BD1B-247B5D658191}" destId="{9902EA90-0CF0-4FFC-9C54-988610CA57D5}" srcOrd="0" destOrd="0" presId="urn:microsoft.com/office/officeart/2005/8/layout/process4"/>
    <dgm:cxn modelId="{24789F9C-4787-40FD-A48C-3D39D4A99138}" type="presOf" srcId="{F0638A16-94C0-4DC8-B4D5-6042458D9B11}" destId="{5A6FBBFD-9508-4BAE-A9C3-EA6F3B06611D}" srcOrd="0" destOrd="0" presId="urn:microsoft.com/office/officeart/2005/8/layout/process4"/>
    <dgm:cxn modelId="{9A91B1E7-0D6D-4FF2-AD17-F61A0559E6EE}" srcId="{A9BD612A-E86B-4791-BE17-E662556203FF}" destId="{F0638A16-94C0-4DC8-B4D5-6042458D9B11}" srcOrd="1" destOrd="0" parTransId="{229253E0-6810-492B-B111-8D775AB87CD6}" sibTransId="{79209E2F-8492-4594-B093-6537B758E7C8}"/>
    <dgm:cxn modelId="{D244FE25-F29E-476E-8435-1DDD7F696322}" srcId="{A9BD612A-E86B-4791-BE17-E662556203FF}" destId="{EAFD92F5-F4D4-4ED0-BD1B-247B5D658191}" srcOrd="0" destOrd="0" parTransId="{F22C1040-C0D2-42F8-A2BF-C3BA4FDBF23B}" sibTransId="{B277966F-CEE7-49C4-8F5B-8F77AD7149F1}"/>
    <dgm:cxn modelId="{E30B9CAA-5BBC-4091-B76A-D3DCECB0ECCF}" type="presParOf" srcId="{C6B0A9E0-2C29-4D75-9602-C0F72041AF7D}" destId="{AD69E6CA-82B1-4A85-8BDC-B5528769231D}" srcOrd="0" destOrd="0" presId="urn:microsoft.com/office/officeart/2005/8/layout/process4"/>
    <dgm:cxn modelId="{835755C1-F444-45AE-B785-5AB08E4817AD}" type="presParOf" srcId="{AD69E6CA-82B1-4A85-8BDC-B5528769231D}" destId="{5A6FBBFD-9508-4BAE-A9C3-EA6F3B06611D}" srcOrd="0" destOrd="0" presId="urn:microsoft.com/office/officeart/2005/8/layout/process4"/>
    <dgm:cxn modelId="{283FB20C-6712-4565-A7DE-7E879A6F113C}" type="presParOf" srcId="{C6B0A9E0-2C29-4D75-9602-C0F72041AF7D}" destId="{7A206228-E831-4445-9B57-3EA2BC3B02EF}" srcOrd="1" destOrd="0" presId="urn:microsoft.com/office/officeart/2005/8/layout/process4"/>
    <dgm:cxn modelId="{C1BE9FC8-5922-401C-BE8D-A2894DFB46AF}" type="presParOf" srcId="{C6B0A9E0-2C29-4D75-9602-C0F72041AF7D}" destId="{F9B3275C-BB40-42D1-A8D2-4522EF60643A}" srcOrd="2" destOrd="0" presId="urn:microsoft.com/office/officeart/2005/8/layout/process4"/>
    <dgm:cxn modelId="{CB2D6AB8-6615-4CA8-A6A3-4BFC442620F4}" type="presParOf" srcId="{F9B3275C-BB40-42D1-A8D2-4522EF60643A}" destId="{9902EA90-0CF0-4FFC-9C54-988610CA57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648F9-C59A-4E5F-A578-A4FA2B04A384}">
      <dsp:nvSpPr>
        <dsp:cNvPr id="0" name=""/>
        <dsp:cNvSpPr/>
      </dsp:nvSpPr>
      <dsp:spPr>
        <a:xfrm>
          <a:off x="0" y="35339"/>
          <a:ext cx="7623810" cy="793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Nabava 91.641 tableta (našoj školi dodijeljeno </a:t>
          </a:r>
          <a:r>
            <a:rPr lang="hr-HR" sz="2400" b="1" kern="1200" dirty="0" smtClean="0"/>
            <a:t>197 </a:t>
          </a:r>
          <a:r>
            <a:rPr lang="hr-HR" sz="2400" b="1" kern="1200" dirty="0"/>
            <a:t>tableta</a:t>
          </a:r>
          <a:r>
            <a:rPr lang="hr-HR" sz="2400" kern="1200" dirty="0"/>
            <a:t>)</a:t>
          </a:r>
          <a:endParaRPr lang="en-US" sz="2400" kern="1200" dirty="0"/>
        </a:p>
      </dsp:txBody>
      <dsp:txXfrm>
        <a:off x="38756" y="74095"/>
        <a:ext cx="7546298" cy="716406"/>
      </dsp:txXfrm>
    </dsp:sp>
    <dsp:sp modelId="{B15628BF-7304-4269-AC5B-7C34EB58245E}">
      <dsp:nvSpPr>
        <dsp:cNvPr id="0" name=""/>
        <dsp:cNvSpPr/>
      </dsp:nvSpPr>
      <dsp:spPr>
        <a:xfrm>
          <a:off x="0" y="889737"/>
          <a:ext cx="7623810" cy="793918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Dobavljač: </a:t>
          </a:r>
          <a:r>
            <a:rPr lang="hr-HR" sz="2400" b="1" kern="1200" dirty="0"/>
            <a:t>S&amp;T Hrvatska</a:t>
          </a:r>
          <a:endParaRPr lang="en-US" sz="2400" kern="1200" dirty="0"/>
        </a:p>
      </dsp:txBody>
      <dsp:txXfrm>
        <a:off x="38756" y="928493"/>
        <a:ext cx="7546298" cy="716406"/>
      </dsp:txXfrm>
    </dsp:sp>
    <dsp:sp modelId="{011DC0DE-9A7A-43FA-BA38-ADF91467EF82}">
      <dsp:nvSpPr>
        <dsp:cNvPr id="0" name=""/>
        <dsp:cNvSpPr/>
      </dsp:nvSpPr>
      <dsp:spPr>
        <a:xfrm>
          <a:off x="0" y="1744135"/>
          <a:ext cx="7623810" cy="79391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Proizvođač: </a:t>
          </a:r>
          <a:r>
            <a:rPr lang="hr-HR" sz="2400" b="1" kern="1200" dirty="0" err="1"/>
            <a:t>FoxConn</a:t>
          </a:r>
          <a:endParaRPr lang="en-US" sz="2400" kern="1200" dirty="0"/>
        </a:p>
      </dsp:txBody>
      <dsp:txXfrm>
        <a:off x="38756" y="1782891"/>
        <a:ext cx="7546298" cy="716406"/>
      </dsp:txXfrm>
    </dsp:sp>
    <dsp:sp modelId="{0CA7DD6C-8924-4C55-930C-BF3680353A46}">
      <dsp:nvSpPr>
        <dsp:cNvPr id="0" name=""/>
        <dsp:cNvSpPr/>
      </dsp:nvSpPr>
      <dsp:spPr>
        <a:xfrm>
          <a:off x="0" y="2598533"/>
          <a:ext cx="7623810" cy="793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Početak isporuke: </a:t>
          </a:r>
          <a:r>
            <a:rPr lang="hr-HR" sz="2200" kern="1200" dirty="0" smtClean="0"/>
            <a:t>16.12.2019.</a:t>
          </a:r>
          <a:endParaRPr lang="en-US" sz="2200" kern="1200" dirty="0"/>
        </a:p>
      </dsp:txBody>
      <dsp:txXfrm>
        <a:off x="38756" y="2637289"/>
        <a:ext cx="7546298" cy="716406"/>
      </dsp:txXfrm>
    </dsp:sp>
    <dsp:sp modelId="{30E3BD19-38FE-49B0-98EB-0277F243C39E}">
      <dsp:nvSpPr>
        <dsp:cNvPr id="0" name=""/>
        <dsp:cNvSpPr/>
      </dsp:nvSpPr>
      <dsp:spPr>
        <a:xfrm>
          <a:off x="0" y="3452932"/>
          <a:ext cx="7623810" cy="79391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Tableti će se koristiti u </a:t>
          </a:r>
          <a:r>
            <a:rPr lang="hr-HR" sz="2200" b="1" kern="1200" dirty="0"/>
            <a:t>frontalnoj primjeni reforme obrazovanja</a:t>
          </a:r>
          <a:endParaRPr lang="en-US" sz="2200" kern="1200" dirty="0"/>
        </a:p>
      </dsp:txBody>
      <dsp:txXfrm>
        <a:off x="38756" y="3491688"/>
        <a:ext cx="7546298" cy="716406"/>
      </dsp:txXfrm>
    </dsp:sp>
    <dsp:sp modelId="{ECFA02E7-C449-4ABE-8888-44E9A4119FE1}">
      <dsp:nvSpPr>
        <dsp:cNvPr id="0" name=""/>
        <dsp:cNvSpPr/>
      </dsp:nvSpPr>
      <dsp:spPr>
        <a:xfrm>
          <a:off x="0" y="4307330"/>
          <a:ext cx="7623810" cy="793918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Tableti za šk. god 2019./2020. namijenjeni </a:t>
          </a:r>
          <a:r>
            <a:rPr lang="hr-HR" sz="2000" i="1" kern="1200" dirty="0"/>
            <a:t>za</a:t>
          </a:r>
          <a:r>
            <a:rPr lang="hr-HR" sz="2000" b="1" i="1" kern="1200" dirty="0"/>
            <a:t> </a:t>
          </a:r>
          <a:r>
            <a:rPr lang="hr-HR" sz="2000" i="1" kern="1200" dirty="0"/>
            <a:t>sve</a:t>
          </a:r>
          <a:r>
            <a:rPr lang="hr-HR" sz="2000" b="1" i="1" kern="1200" dirty="0"/>
            <a:t> učenike petih i sedmih razreda</a:t>
          </a:r>
          <a:r>
            <a:rPr lang="hr-HR" sz="2000" i="1" kern="1200" dirty="0"/>
            <a:t> </a:t>
          </a:r>
          <a:r>
            <a:rPr lang="hr-HR" sz="2000" kern="1200" dirty="0"/>
            <a:t>i </a:t>
          </a:r>
          <a:r>
            <a:rPr lang="hr-HR" sz="2000" b="1" i="1" kern="1200" dirty="0"/>
            <a:t>učenike prvih razreda </a:t>
          </a:r>
          <a:r>
            <a:rPr lang="hr-HR" sz="2000" i="1" kern="1200" dirty="0"/>
            <a:t>u omjeru 1 tablet na 4 učenika</a:t>
          </a:r>
          <a:endParaRPr lang="en-US" sz="2000" kern="1200" dirty="0"/>
        </a:p>
      </dsp:txBody>
      <dsp:txXfrm>
        <a:off x="38756" y="4346086"/>
        <a:ext cx="7546298" cy="716406"/>
      </dsp:txXfrm>
    </dsp:sp>
    <dsp:sp modelId="{1CA07C97-9D31-44FC-94EE-FE9C97C54A2E}">
      <dsp:nvSpPr>
        <dsp:cNvPr id="0" name=""/>
        <dsp:cNvSpPr/>
      </dsp:nvSpPr>
      <dsp:spPr>
        <a:xfrm>
          <a:off x="0" y="5161728"/>
          <a:ext cx="7623810" cy="793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Sudionici: MZO, </a:t>
          </a:r>
          <a:r>
            <a:rPr lang="hr-HR" sz="2100" kern="1200" dirty="0" err="1"/>
            <a:t>CarNet</a:t>
          </a:r>
          <a:r>
            <a:rPr lang="hr-HR" sz="2100" kern="1200" dirty="0"/>
            <a:t>, nakladnici, telekom operateri, S&amp;T Hrvatska</a:t>
          </a:r>
          <a:endParaRPr lang="en-US" sz="2100" kern="1200" dirty="0"/>
        </a:p>
      </dsp:txBody>
      <dsp:txXfrm>
        <a:off x="38756" y="5200484"/>
        <a:ext cx="7546298" cy="716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69685-509A-4FF3-BB61-4C9D481EC675}">
      <dsp:nvSpPr>
        <dsp:cNvPr id="0" name=""/>
        <dsp:cNvSpPr/>
      </dsp:nvSpPr>
      <dsp:spPr>
        <a:xfrm>
          <a:off x="0" y="0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41981-64C0-466F-9E73-9301A52ED4CF}">
      <dsp:nvSpPr>
        <dsp:cNvPr id="0" name=""/>
        <dsp:cNvSpPr/>
      </dsp:nvSpPr>
      <dsp:spPr>
        <a:xfrm>
          <a:off x="274676" y="242595"/>
          <a:ext cx="621759" cy="621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290CE-DDD8-4315-88F7-C6AA8F659DB0}">
      <dsp:nvSpPr>
        <dsp:cNvPr id="0" name=""/>
        <dsp:cNvSpPr/>
      </dsp:nvSpPr>
      <dsp:spPr>
        <a:xfrm>
          <a:off x="1305027" y="0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>
              <a:latin typeface="Arial" panose="020B0604020202020204" pitchFamily="34" charset="0"/>
            </a:rPr>
            <a:t>Uloga tableta u programu Škola za život </a:t>
          </a:r>
          <a:endParaRPr lang="en-US" sz="2200" kern="1200" dirty="0"/>
        </a:p>
      </dsp:txBody>
      <dsp:txXfrm>
        <a:off x="1305027" y="0"/>
        <a:ext cx="5251696" cy="1164661"/>
      </dsp:txXfrm>
    </dsp:sp>
    <dsp:sp modelId="{3838FD6B-C9AF-4D2A-A306-BCEEE1C4163C}">
      <dsp:nvSpPr>
        <dsp:cNvPr id="0" name=""/>
        <dsp:cNvSpPr/>
      </dsp:nvSpPr>
      <dsp:spPr>
        <a:xfrm>
          <a:off x="0" y="1288240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FBF50-BCA1-4394-8D1B-34AF58BDE478}">
      <dsp:nvSpPr>
        <dsp:cNvPr id="0" name=""/>
        <dsp:cNvSpPr/>
      </dsp:nvSpPr>
      <dsp:spPr>
        <a:xfrm>
          <a:off x="341633" y="1542345"/>
          <a:ext cx="621759" cy="6211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9C780-9C64-4DE0-969D-FDEF4EB02B82}">
      <dsp:nvSpPr>
        <dsp:cNvPr id="0" name=""/>
        <dsp:cNvSpPr/>
      </dsp:nvSpPr>
      <dsp:spPr>
        <a:xfrm>
          <a:off x="1305027" y="1282847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Tablet je pomoćno nastavno sredstvo – ALAT ZA UČENJE, neće služiti za pisanje, već istraživanje, suradnju i dijeljenje informacija</a:t>
          </a:r>
          <a:endParaRPr lang="en-US" sz="2000" kern="1200" dirty="0"/>
        </a:p>
      </dsp:txBody>
      <dsp:txXfrm>
        <a:off x="1305027" y="1282847"/>
        <a:ext cx="5251696" cy="1164661"/>
      </dsp:txXfrm>
    </dsp:sp>
    <dsp:sp modelId="{0E6F41D5-0EEA-4547-83AC-8EACDF23C77F}">
      <dsp:nvSpPr>
        <dsp:cNvPr id="0" name=""/>
        <dsp:cNvSpPr/>
      </dsp:nvSpPr>
      <dsp:spPr>
        <a:xfrm>
          <a:off x="0" y="2744067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C3C34-BD65-423D-B2C6-CD5762A957A6}">
      <dsp:nvSpPr>
        <dsp:cNvPr id="0" name=""/>
        <dsp:cNvSpPr/>
      </dsp:nvSpPr>
      <dsp:spPr>
        <a:xfrm>
          <a:off x="341633" y="2998171"/>
          <a:ext cx="621759" cy="6211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EFAB-47DF-43A8-AE43-85D4DC21548F}">
      <dsp:nvSpPr>
        <dsp:cNvPr id="0" name=""/>
        <dsp:cNvSpPr/>
      </dsp:nvSpPr>
      <dsp:spPr>
        <a:xfrm>
          <a:off x="1305027" y="2738673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noProof="0" dirty="0"/>
            <a:t>Kao i svaki alat, tablet se može koristiti u dobre i loše svrhe – važno kod učenika osvijestiti koje su prednosti korištenja tableta i digitalnih sadržaja</a:t>
          </a:r>
        </a:p>
      </dsp:txBody>
      <dsp:txXfrm>
        <a:off x="1305027" y="2738673"/>
        <a:ext cx="5251696" cy="1164661"/>
      </dsp:txXfrm>
    </dsp:sp>
    <dsp:sp modelId="{7DB25E3F-941B-4196-A082-305CD17DCBEA}">
      <dsp:nvSpPr>
        <dsp:cNvPr id="0" name=""/>
        <dsp:cNvSpPr/>
      </dsp:nvSpPr>
      <dsp:spPr>
        <a:xfrm>
          <a:off x="0" y="4199893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0DF8D-87CB-4FFC-9717-A124ED26B1EB}">
      <dsp:nvSpPr>
        <dsp:cNvPr id="0" name=""/>
        <dsp:cNvSpPr/>
      </dsp:nvSpPr>
      <dsp:spPr>
        <a:xfrm>
          <a:off x="341633" y="4453998"/>
          <a:ext cx="621759" cy="6211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D78B3-3A43-468B-9A68-ABAE41741EDF}">
      <dsp:nvSpPr>
        <dsp:cNvPr id="0" name=""/>
        <dsp:cNvSpPr/>
      </dsp:nvSpPr>
      <dsp:spPr>
        <a:xfrm>
          <a:off x="1305027" y="4194500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Vrijeme provedeno uz tablet – povremeno!</a:t>
          </a:r>
          <a:br>
            <a:rPr lang="hr-HR" sz="2000" kern="1200" dirty="0"/>
          </a:br>
          <a:r>
            <a:rPr lang="hr-HR" sz="2000" kern="1200" dirty="0"/>
            <a:t>Prednost treba dati fizičkoj aktivnosti i vježbanju rukopisa! </a:t>
          </a:r>
          <a:endParaRPr lang="en-US" sz="2000" kern="1200" dirty="0"/>
        </a:p>
      </dsp:txBody>
      <dsp:txXfrm>
        <a:off x="1305027" y="4194500"/>
        <a:ext cx="5251696" cy="1164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59BBC-ADA6-4F48-89CA-41474DBBC07E}">
      <dsp:nvSpPr>
        <dsp:cNvPr id="0" name=""/>
        <dsp:cNvSpPr/>
      </dsp:nvSpPr>
      <dsp:spPr>
        <a:xfrm>
          <a:off x="1281" y="0"/>
          <a:ext cx="5680967" cy="4351338"/>
        </a:xfrm>
        <a:prstGeom prst="rect">
          <a:avLst/>
        </a:prstGeom>
        <a:noFill/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311" tIns="330200" rIns="394311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Učenik </a:t>
          </a:r>
          <a:r>
            <a:rPr lang="hr-HR" sz="2400" i="1" kern="1200" dirty="0"/>
            <a:t>se može </a:t>
          </a:r>
          <a:r>
            <a:rPr lang="hr-HR" sz="2400" kern="1200" dirty="0"/>
            <a:t>prijaviti svojim elektroničkim identitetom </a:t>
          </a:r>
          <a:r>
            <a:rPr lang="nn-NO" sz="2400" kern="1200" dirty="0"/>
            <a:t>oblika: </a:t>
          </a:r>
          <a:r>
            <a:rPr lang="nn-NO" sz="2400" b="1" kern="1200" dirty="0">
              <a:hlinkClick xmlns:r="http://schemas.openxmlformats.org/officeDocument/2006/relationships" r:id="rId1"/>
            </a:rPr>
            <a:t>ime.prezime@skole.hr</a:t>
          </a:r>
          <a:r>
            <a:rPr lang="hr-HR" sz="2400" b="1" kern="1200" dirty="0"/>
            <a:t> </a:t>
          </a:r>
          <a:r>
            <a:rPr lang="hr-HR" sz="2400" kern="1200" dirty="0"/>
            <a:t>na različite web aplikacije koje koriste </a:t>
          </a:r>
          <a:r>
            <a:rPr lang="hr-HR" sz="2400" kern="1200" dirty="0" err="1"/>
            <a:t>AAI@EduHr</a:t>
          </a:r>
          <a:r>
            <a:rPr lang="hr-HR" sz="2400" kern="1200" dirty="0"/>
            <a:t> za </a:t>
          </a:r>
          <a:r>
            <a:rPr lang="hr-HR" sz="2400" kern="1200" dirty="0" err="1"/>
            <a:t>autentikaciju</a:t>
          </a:r>
          <a:r>
            <a:rPr lang="hr-HR" sz="2400" kern="1200" dirty="0"/>
            <a:t> korisnika (npr. </a:t>
          </a:r>
          <a:r>
            <a:rPr lang="hr-HR" sz="2400" b="1" kern="1200" dirty="0"/>
            <a:t>MS Office 365</a:t>
          </a:r>
          <a:r>
            <a:rPr lang="hr-HR" sz="2400" kern="1200" dirty="0"/>
            <a:t>, koji sadrži aplikacije </a:t>
          </a:r>
          <a:r>
            <a:rPr lang="hr-HR" sz="2400" b="1" kern="1200" dirty="0"/>
            <a:t>Outlook</a:t>
          </a:r>
          <a:r>
            <a:rPr lang="hr-HR" sz="2400" kern="1200" dirty="0"/>
            <a:t>, </a:t>
          </a:r>
          <a:r>
            <a:rPr lang="hr-HR" sz="2400" b="1" kern="1200" dirty="0"/>
            <a:t>Word</a:t>
          </a:r>
          <a:r>
            <a:rPr lang="hr-HR" sz="2400" kern="1200" dirty="0"/>
            <a:t>, </a:t>
          </a:r>
          <a:r>
            <a:rPr lang="hr-HR" sz="2400" b="1" kern="1200" dirty="0"/>
            <a:t>PowerPoint</a:t>
          </a:r>
          <a:r>
            <a:rPr lang="hr-HR" sz="2400" b="0" kern="1200" dirty="0"/>
            <a:t> i druge..)</a:t>
          </a:r>
          <a:endParaRPr lang="en-US" sz="2400" b="0" kern="1200" dirty="0"/>
        </a:p>
      </dsp:txBody>
      <dsp:txXfrm>
        <a:off x="1281" y="1653508"/>
        <a:ext cx="5680967" cy="2610802"/>
      </dsp:txXfrm>
    </dsp:sp>
    <dsp:sp modelId="{CCFC1C38-432C-4E00-94C2-003BE830AF9F}">
      <dsp:nvSpPr>
        <dsp:cNvPr id="0" name=""/>
        <dsp:cNvSpPr/>
      </dsp:nvSpPr>
      <dsp:spPr>
        <a:xfrm>
          <a:off x="2189064" y="435133"/>
          <a:ext cx="1305401" cy="13054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  <a:endParaRPr lang="en-US" sz="4800" kern="1200" dirty="0"/>
        </a:p>
      </dsp:txBody>
      <dsp:txXfrm>
        <a:off x="2380236" y="626305"/>
        <a:ext cx="923057" cy="923057"/>
      </dsp:txXfrm>
    </dsp:sp>
    <dsp:sp modelId="{8E98D963-EF9A-4D78-9C6D-199990B21069}">
      <dsp:nvSpPr>
        <dsp:cNvPr id="0" name=""/>
        <dsp:cNvSpPr/>
      </dsp:nvSpPr>
      <dsp:spPr>
        <a:xfrm>
          <a:off x="312956" y="4351266"/>
          <a:ext cx="505761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8454B-D106-4CBA-937E-82570CB963CF}">
      <dsp:nvSpPr>
        <dsp:cNvPr id="0" name=""/>
        <dsp:cNvSpPr/>
      </dsp:nvSpPr>
      <dsp:spPr>
        <a:xfrm>
          <a:off x="6188010" y="0"/>
          <a:ext cx="5218195" cy="4351338"/>
        </a:xfrm>
        <a:prstGeom prst="rect">
          <a:avLst/>
        </a:prstGeom>
        <a:noFill/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311" tIns="330200" rIns="394311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Učenik </a:t>
          </a:r>
          <a:r>
            <a:rPr lang="hr-HR" sz="2400" i="1" kern="1200" dirty="0"/>
            <a:t>nema mogućnost </a:t>
          </a:r>
          <a:r>
            <a:rPr lang="hr-HR" sz="2400" kern="1200" dirty="0"/>
            <a:t>da na tabletu instalira aplikacije s trgovine Google Play (</a:t>
          </a:r>
          <a:r>
            <a:rPr lang="hr-HR" sz="2400" b="1" kern="1200" dirty="0"/>
            <a:t>Google Play Store</a:t>
          </a:r>
          <a:r>
            <a:rPr lang="hr-HR" sz="2400" kern="1200" dirty="0"/>
            <a:t>) niti da postavi </a:t>
          </a:r>
          <a:r>
            <a:rPr lang="hr-HR" sz="2400" b="1" kern="1200" dirty="0"/>
            <a:t>Google račun </a:t>
          </a:r>
          <a:r>
            <a:rPr lang="hr-HR" sz="2400" b="0" kern="1200" dirty="0"/>
            <a:t>te</a:t>
          </a:r>
          <a:r>
            <a:rPr lang="hr-HR" sz="2400" kern="1200" dirty="0"/>
            <a:t> da koristi </a:t>
          </a:r>
          <a:r>
            <a:rPr lang="hr-HR" sz="2400" b="1" kern="1200" dirty="0"/>
            <a:t>Google usluge </a:t>
          </a:r>
          <a:r>
            <a:rPr lang="hr-HR" sz="2400" kern="1200" dirty="0"/>
            <a:t>(Gmail, </a:t>
          </a:r>
          <a:r>
            <a:rPr lang="hr-HR" sz="2400" kern="1200" dirty="0" err="1"/>
            <a:t>Gdisk</a:t>
          </a:r>
          <a:r>
            <a:rPr lang="hr-HR" sz="2400" kern="1200" dirty="0"/>
            <a:t>, Duo, Google </a:t>
          </a:r>
          <a:r>
            <a:rPr lang="hr-HR" sz="2400" kern="1200" dirty="0" err="1"/>
            <a:t>play</a:t>
          </a:r>
          <a:r>
            <a:rPr lang="hr-HR" sz="2400" kern="1200" dirty="0"/>
            <a:t> filmovi i sl.)</a:t>
          </a:r>
          <a:endParaRPr lang="en-US" sz="2400" kern="1200" dirty="0"/>
        </a:p>
      </dsp:txBody>
      <dsp:txXfrm>
        <a:off x="6188010" y="1653508"/>
        <a:ext cx="5218195" cy="2610802"/>
      </dsp:txXfrm>
    </dsp:sp>
    <dsp:sp modelId="{88D5C965-6D7A-4374-9087-ACD642D326AE}">
      <dsp:nvSpPr>
        <dsp:cNvPr id="0" name=""/>
        <dsp:cNvSpPr/>
      </dsp:nvSpPr>
      <dsp:spPr>
        <a:xfrm>
          <a:off x="8144407" y="435133"/>
          <a:ext cx="1305401" cy="13054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  <a:endParaRPr lang="en-US" sz="4800" kern="1200" dirty="0"/>
        </a:p>
      </dsp:txBody>
      <dsp:txXfrm>
        <a:off x="8335579" y="626305"/>
        <a:ext cx="923057" cy="923057"/>
      </dsp:txXfrm>
    </dsp:sp>
    <dsp:sp modelId="{52958A24-F11F-49EB-85CE-BFF1322C233E}">
      <dsp:nvSpPr>
        <dsp:cNvPr id="0" name=""/>
        <dsp:cNvSpPr/>
      </dsp:nvSpPr>
      <dsp:spPr>
        <a:xfrm>
          <a:off x="6268299" y="4351266"/>
          <a:ext cx="505761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FBBFD-9508-4BAE-A9C3-EA6F3B06611D}">
      <dsp:nvSpPr>
        <dsp:cNvPr id="0" name=""/>
        <dsp:cNvSpPr/>
      </dsp:nvSpPr>
      <dsp:spPr>
        <a:xfrm>
          <a:off x="0" y="3552166"/>
          <a:ext cx="6513603" cy="23306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Instaliranje aplikacija vrši se </a:t>
          </a:r>
          <a:r>
            <a:rPr lang="en-US" sz="3100" b="1" kern="1200"/>
            <a:t>na daljinu </a:t>
          </a:r>
          <a:r>
            <a:rPr lang="en-US" sz="3100" kern="1200"/>
            <a:t>(pod uvjetom da je tablet povezan</a:t>
          </a:r>
          <a:r>
            <a:rPr lang="hr-HR" sz="3100" kern="1200"/>
            <a:t> internetskom vezom</a:t>
          </a:r>
          <a:r>
            <a:rPr lang="en-US" sz="3100" kern="1200"/>
            <a:t>) </a:t>
          </a:r>
          <a:r>
            <a:rPr lang="en-US" sz="3100" b="1" kern="1200"/>
            <a:t>preko sustava MDM</a:t>
          </a:r>
          <a:r>
            <a:rPr lang="en-US" sz="3100" kern="1200"/>
            <a:t>.</a:t>
          </a:r>
        </a:p>
      </dsp:txBody>
      <dsp:txXfrm>
        <a:off x="0" y="3552166"/>
        <a:ext cx="6513603" cy="2330605"/>
      </dsp:txXfrm>
    </dsp:sp>
    <dsp:sp modelId="{9902EA90-0CF0-4FFC-9C54-988610CA57D5}">
      <dsp:nvSpPr>
        <dsp:cNvPr id="0" name=""/>
        <dsp:cNvSpPr/>
      </dsp:nvSpPr>
      <dsp:spPr>
        <a:xfrm rot="10800000">
          <a:off x="0" y="2653"/>
          <a:ext cx="6513603" cy="3584471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/>
            <a:t>Sve aplikacije potrebne u nastavi bit će instalirane pomoću </a:t>
          </a:r>
          <a:r>
            <a:rPr lang="hr-HR" sz="3100" b="1" kern="1200"/>
            <a:t>ProMDM sustava </a:t>
          </a:r>
          <a:r>
            <a:rPr lang="hr-HR" sz="3100" kern="1200"/>
            <a:t>kojom upravlja </a:t>
          </a:r>
          <a:r>
            <a:rPr lang="pl-PL" sz="3100" b="1" kern="1200"/>
            <a:t>osoba zadužena za administriranje tableta </a:t>
          </a:r>
          <a:endParaRPr lang="en-US" sz="3100" kern="1200"/>
        </a:p>
      </dsp:txBody>
      <dsp:txXfrm rot="10800000">
        <a:off x="0" y="2653"/>
        <a:ext cx="6513603" cy="2329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FBFEC2D4-E39E-4E92-A4C1-3FAE44210D0B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0D61ED4B-BC10-4DCD-8197-774D670CEF6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EC354F8B-C046-459C-A06D-94CB21222EA9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52BBB-0B2E-4B94-83BE-FE30EC3AB8EC}" type="datetimeFigureOut">
              <a:rPr lang="hr-HR" smtClean="0"/>
              <a:t>12.3.2020.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AD642-3E15-402D-92E1-7B8165249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9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Svrha sastanaka je informirati učitelje i roditelje učenika </a:t>
            </a:r>
            <a:r>
              <a:rPr lang="hr-HR" i="1" dirty="0"/>
              <a:t>prvih, petih i sedmih </a:t>
            </a:r>
            <a:r>
              <a:rPr lang="hr-HR" dirty="0"/>
              <a:t>razreda osnovne škole o ključnim promjenama koje donosi </a:t>
            </a:r>
            <a:r>
              <a:rPr lang="hr-HR" dirty="0" err="1"/>
              <a:t>kurikulumski</a:t>
            </a:r>
            <a:r>
              <a:rPr lang="hr-HR" dirty="0"/>
              <a:t> pristup nastavi uz upotrebu tableta u školi i kod kuće, te na koji će se način to odraziti na učenike i školsku svakodnevicu.</a:t>
            </a:r>
          </a:p>
          <a:p>
            <a:r>
              <a:rPr lang="hr-HR" dirty="0"/>
              <a:t>Želimo učitelje i roditelje pobliže upoznati s:</a:t>
            </a:r>
          </a:p>
          <a:p>
            <a:pPr marL="457200" lvl="1" indent="0">
              <a:buNone/>
            </a:pPr>
            <a:r>
              <a:rPr lang="hr-HR" dirty="0"/>
              <a:t>- </a:t>
            </a:r>
            <a:r>
              <a:rPr lang="hr-HR" sz="2800" dirty="0"/>
              <a:t>načinom korištenja uređaja;</a:t>
            </a:r>
          </a:p>
          <a:p>
            <a:pPr marL="457200" lvl="1" indent="0">
              <a:buNone/>
            </a:pPr>
            <a:r>
              <a:rPr lang="hr-HR" sz="2800" dirty="0"/>
              <a:t>- postupcima u slučaju eventualnih oštećenja tableta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1648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275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078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178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324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466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mogućnost korištenja </a:t>
            </a:r>
            <a:r>
              <a:rPr lang="hr-HR" b="1" dirty="0"/>
              <a:t>SIM kartica:</a:t>
            </a:r>
            <a:endParaRPr lang="hr-HR" sz="2800" dirty="0"/>
          </a:p>
          <a:p>
            <a:r>
              <a:rPr lang="hr-HR" dirty="0" err="1"/>
              <a:t>Teleoperateri</a:t>
            </a:r>
            <a:r>
              <a:rPr lang="hr-HR" dirty="0"/>
              <a:t> uz dostavljene SIM kartice daju detaljnije opise svojih ponuda, koje između ostalog uključuju:</a:t>
            </a:r>
            <a:endParaRPr lang="hr-HR" dirty="0">
              <a:cs typeface="Calibri"/>
            </a:endParaRPr>
          </a:p>
          <a:p>
            <a:pPr lvl="1"/>
            <a:r>
              <a:rPr lang="hr-HR" dirty="0"/>
              <a:t>2 GB podatkovnog prometa mjesečno tijekom 12 mjeseci bez naplate</a:t>
            </a:r>
            <a:endParaRPr lang="hr-HR" dirty="0">
              <a:cs typeface="Calibri"/>
            </a:endParaRPr>
          </a:p>
          <a:p>
            <a:pPr lvl="1"/>
            <a:r>
              <a:rPr lang="hr-HR" dirty="0"/>
              <a:t>Pristup bez naplate omogućen je internetskim stranicama s obrazovnim sadržajem izdavačkih kuća koje sudjeluju u obrazovnoj reformi</a:t>
            </a:r>
            <a:endParaRPr lang="hr-HR" dirty="0">
              <a:cs typeface="Calibri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55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402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743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/>
              <a:t>Ministarstvo znanosti i obrazovanja</a:t>
            </a:r>
            <a:r>
              <a:rPr lang="hr-HR" dirty="0"/>
              <a:t> nabavilo je tablete za učenike </a:t>
            </a:r>
            <a:r>
              <a:rPr lang="hr-HR" i="1" dirty="0"/>
              <a:t>prvih, petih i sedmih razreda u školskoj godini 2019./2020. </a:t>
            </a:r>
            <a:r>
              <a:rPr lang="hr-HR" dirty="0"/>
              <a:t>u sklopu </a:t>
            </a:r>
            <a:r>
              <a:rPr lang="hr-HR" b="1" dirty="0"/>
              <a:t>projekta Podrška provedbi Cjelovite </a:t>
            </a:r>
            <a:r>
              <a:rPr lang="hr-HR" b="1" dirty="0" err="1"/>
              <a:t>kurikularne</a:t>
            </a:r>
            <a:r>
              <a:rPr lang="hr-HR" b="1" dirty="0"/>
              <a:t> reforme Škola za život – faza II</a:t>
            </a:r>
          </a:p>
          <a:p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214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Obvezujem se da će moje dijete čuvati i odgovorno se odnositi prema dobivenom uređaju, te će ga uščuvanog vratiti razrednici/razredniku na kraju nastavne godine ili po prestanku statusa učenika u Školi. U slučaju da uređaj bude uništen, oštećen ili izgubljen obvezujem se nadoknaditi štetu.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04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O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kakvim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tabletima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riječ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endParaRPr lang="hr-H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dirty="0" err="1"/>
              <a:t>Tableti</a:t>
            </a:r>
            <a:r>
              <a:rPr lang="en-US" sz="1200" dirty="0"/>
              <a:t> </a:t>
            </a:r>
            <a:r>
              <a:rPr lang="en-US" sz="1200" dirty="0" err="1"/>
              <a:t>marke</a:t>
            </a:r>
            <a:r>
              <a:rPr lang="en-US" sz="1200" dirty="0"/>
              <a:t> S&amp;T </a:t>
            </a:r>
            <a:r>
              <a:rPr lang="en-US" sz="1200" dirty="0" err="1"/>
              <a:t>imaju</a:t>
            </a:r>
            <a:r>
              <a:rPr lang="hr-HR" sz="1200" dirty="0"/>
              <a:t>:</a:t>
            </a:r>
          </a:p>
          <a:p>
            <a:r>
              <a:rPr lang="en-US" sz="1200" b="1" dirty="0"/>
              <a:t>3 GB </a:t>
            </a:r>
            <a:r>
              <a:rPr lang="hr-HR" sz="1200" dirty="0"/>
              <a:t>RAM </a:t>
            </a:r>
            <a:r>
              <a:rPr lang="hr-HR" sz="1200" dirty="0" err="1"/>
              <a:t>mememorije</a:t>
            </a:r>
            <a:r>
              <a:rPr lang="en-US" sz="1200" b="1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b="1" dirty="0"/>
              <a:t>32 GB</a:t>
            </a:r>
            <a:r>
              <a:rPr lang="en-US" sz="1200" dirty="0"/>
              <a:t> </a:t>
            </a:r>
            <a:r>
              <a:rPr lang="en-US" sz="1200" dirty="0" err="1"/>
              <a:t>mjesta</a:t>
            </a:r>
            <a:r>
              <a:rPr lang="en-US" sz="1200" dirty="0"/>
              <a:t> za </a:t>
            </a:r>
            <a:r>
              <a:rPr lang="en-US" sz="1200" dirty="0" err="1"/>
              <a:t>pohranu</a:t>
            </a:r>
            <a:r>
              <a:rPr lang="en-US" sz="1200" dirty="0"/>
              <a:t>, a </a:t>
            </a:r>
            <a:r>
              <a:rPr lang="en-US" sz="1200" dirty="0" err="1"/>
              <a:t>budući</a:t>
            </a:r>
            <a:r>
              <a:rPr lang="en-US" sz="1200" dirty="0"/>
              <a:t> da se </a:t>
            </a:r>
            <a:r>
              <a:rPr lang="en-US" sz="1200" dirty="0" err="1"/>
              <a:t>digitalni</a:t>
            </a:r>
            <a:r>
              <a:rPr lang="en-US" sz="1200" dirty="0"/>
              <a:t> </a:t>
            </a:r>
            <a:r>
              <a:rPr lang="en-US" sz="1200" dirty="0" err="1"/>
              <a:t>sadržaji</a:t>
            </a:r>
            <a:r>
              <a:rPr lang="en-US" sz="1200" dirty="0"/>
              <a:t> </a:t>
            </a:r>
            <a:r>
              <a:rPr lang="en-US" sz="1200" dirty="0" err="1"/>
              <a:t>mogu</a:t>
            </a:r>
            <a:r>
              <a:rPr lang="en-US" sz="1200" dirty="0"/>
              <a:t> </a:t>
            </a:r>
            <a:r>
              <a:rPr lang="en-US" sz="1200" dirty="0" err="1"/>
              <a:t>koristiti</a:t>
            </a:r>
            <a:r>
              <a:rPr lang="en-US" sz="1200" dirty="0"/>
              <a:t> offline, </a:t>
            </a:r>
            <a:r>
              <a:rPr lang="en-US" sz="1200" dirty="0" err="1"/>
              <a:t>rade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kad</a:t>
            </a:r>
            <a:r>
              <a:rPr lang="en-US" sz="1200" dirty="0"/>
              <a:t> </a:t>
            </a:r>
            <a:r>
              <a:rPr lang="en-US" sz="1200" dirty="0" err="1"/>
              <a:t>nema</a:t>
            </a:r>
            <a:r>
              <a:rPr lang="en-US" sz="1200" dirty="0"/>
              <a:t> </a:t>
            </a:r>
            <a:r>
              <a:rPr lang="en-US" sz="1200" dirty="0" err="1"/>
              <a:t>interneta</a:t>
            </a:r>
            <a:endParaRPr lang="hr-HR" sz="1200" dirty="0"/>
          </a:p>
          <a:p>
            <a:r>
              <a:rPr lang="en-US" sz="1200" b="1" dirty="0" err="1"/>
              <a:t>baterij</a:t>
            </a:r>
            <a:r>
              <a:rPr lang="hr-HR" sz="1200" b="1" dirty="0"/>
              <a:t>a</a:t>
            </a:r>
            <a:r>
              <a:rPr lang="en-US" sz="1200" dirty="0"/>
              <a:t> od 8.000 </a:t>
            </a:r>
            <a:r>
              <a:rPr lang="en-US" sz="1200" dirty="0" err="1"/>
              <a:t>mAh</a:t>
            </a:r>
            <a:r>
              <a:rPr lang="en-US" sz="1200" dirty="0"/>
              <a:t> bi </a:t>
            </a:r>
            <a:r>
              <a:rPr lang="en-US" sz="1200" dirty="0" err="1"/>
              <a:t>trebala</a:t>
            </a:r>
            <a:r>
              <a:rPr lang="en-US" sz="1200" dirty="0"/>
              <a:t> </a:t>
            </a:r>
            <a:r>
              <a:rPr lang="en-US" sz="1200" b="1" dirty="0" err="1"/>
              <a:t>trajati</a:t>
            </a:r>
            <a:r>
              <a:rPr lang="en-US" sz="1200" b="1" dirty="0"/>
              <a:t> do </a:t>
            </a:r>
            <a:r>
              <a:rPr lang="en-US" sz="1200" b="1" dirty="0" err="1"/>
              <a:t>deset</a:t>
            </a:r>
            <a:r>
              <a:rPr lang="en-US" sz="1200" b="1" dirty="0"/>
              <a:t> sati</a:t>
            </a:r>
            <a:endParaRPr lang="en-US" sz="1200" dirty="0"/>
          </a:p>
          <a:p>
            <a:r>
              <a:rPr lang="en-US" sz="1200" dirty="0" err="1"/>
              <a:t>osmojezgreni</a:t>
            </a:r>
            <a:r>
              <a:rPr lang="en-US" sz="1200" dirty="0"/>
              <a:t> </a:t>
            </a:r>
            <a:r>
              <a:rPr lang="en-US" sz="1200" dirty="0" err="1"/>
              <a:t>procesor</a:t>
            </a:r>
            <a:r>
              <a:rPr lang="en-US" sz="1200" dirty="0"/>
              <a:t>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b="1" dirty="0"/>
              <a:t>Android </a:t>
            </a:r>
            <a:r>
              <a:rPr lang="en-US" sz="1200" b="1" dirty="0" err="1"/>
              <a:t>operativni</a:t>
            </a:r>
            <a:r>
              <a:rPr lang="en-US" sz="1200" b="1" dirty="0"/>
              <a:t> </a:t>
            </a:r>
            <a:r>
              <a:rPr lang="en-US" sz="1200" b="1" dirty="0" err="1"/>
              <a:t>sustav</a:t>
            </a:r>
            <a:endParaRPr lang="en-US" sz="1200" dirty="0"/>
          </a:p>
          <a:p>
            <a:r>
              <a:rPr lang="hr-HR" sz="1200" dirty="0"/>
              <a:t>n</a:t>
            </a:r>
            <a:r>
              <a:rPr lang="en-US" sz="1200" dirty="0"/>
              <a:t>a internet se</a:t>
            </a:r>
            <a:r>
              <a:rPr lang="hr-HR" sz="1200" dirty="0"/>
              <a:t> </a:t>
            </a:r>
            <a:r>
              <a:rPr lang="en-US" sz="1200" dirty="0" err="1"/>
              <a:t>povez</a:t>
            </a:r>
            <a:r>
              <a:rPr lang="hr-HR" sz="1200" dirty="0"/>
              <a:t>uju</a:t>
            </a:r>
            <a:r>
              <a:rPr lang="en-US" sz="1200" dirty="0"/>
              <a:t> </a:t>
            </a:r>
            <a:r>
              <a:rPr lang="en-US" sz="1200" dirty="0" err="1"/>
              <a:t>putem</a:t>
            </a:r>
            <a:r>
              <a:rPr lang="en-US" sz="1200" dirty="0"/>
              <a:t> </a:t>
            </a:r>
            <a:r>
              <a:rPr lang="en-US" sz="1200" b="1" dirty="0" err="1"/>
              <a:t>WiFi</a:t>
            </a:r>
            <a:r>
              <a:rPr lang="en-US" sz="1200" b="1" dirty="0"/>
              <a:t> </a:t>
            </a:r>
            <a:r>
              <a:rPr lang="en-US" sz="1200" b="1" dirty="0" err="1"/>
              <a:t>mreže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putem</a:t>
            </a:r>
            <a:r>
              <a:rPr lang="en-US" sz="1200" dirty="0"/>
              <a:t> </a:t>
            </a:r>
            <a:r>
              <a:rPr lang="en-US" sz="1200" b="1" dirty="0"/>
              <a:t>LTE </a:t>
            </a:r>
            <a:r>
              <a:rPr lang="en-US" sz="1200" b="1" dirty="0" err="1"/>
              <a:t>mreže</a:t>
            </a:r>
            <a:endParaRPr lang="en-US" sz="1200" b="1" dirty="0"/>
          </a:p>
          <a:p>
            <a:r>
              <a:rPr lang="hr-HR" sz="1200" b="1" dirty="0"/>
              <a:t>dvije k</a:t>
            </a:r>
            <a:r>
              <a:rPr lang="en-US" sz="1200" b="1" dirty="0" err="1"/>
              <a:t>amer</a:t>
            </a:r>
            <a:r>
              <a:rPr lang="hr-HR" sz="1200" b="1" dirty="0"/>
              <a:t>e</a:t>
            </a:r>
            <a:r>
              <a:rPr lang="hr-HR" sz="1200" dirty="0"/>
              <a:t>, prednja i stražnja od 2</a:t>
            </a:r>
            <a:r>
              <a:rPr lang="en-US" sz="1200" dirty="0"/>
              <a:t> </a:t>
            </a:r>
            <a:r>
              <a:rPr lang="en-US" sz="1200" dirty="0" err="1"/>
              <a:t>megapiksela</a:t>
            </a:r>
            <a:r>
              <a:rPr lang="en-US" sz="1200" dirty="0"/>
              <a:t>. 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787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14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06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4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E74EAE-3457-4AA0-BB83-B23F2E3B1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1BCA972-3E71-4D25-9C69-F083C07CC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600327-FF11-44B3-BE0B-F87617E5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152351-6DEE-47E6-8D97-7C83C7EF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5A9C29-5E1E-4009-9C3A-F857722B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5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29968-C802-4637-831D-BB13E8EE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7CE247-7D13-4AFB-BAD7-A813017F3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81EB6C-7B0F-4814-B376-CA8F17DD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5BAD49-AC09-4845-A94F-E8D9E613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20B5C3-6073-4CAC-BDAD-3591DE34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054F5D-2357-427C-97F3-E5B52E0C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7C72E30-0D51-425C-8058-09A3699F3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5C6650-A751-48CA-8730-A335F071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ADD74A-0C24-4E11-8422-F546A980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7B836ED-153F-4469-B224-F533164D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E5A074-896D-4AF6-8DE4-11B27F9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0E925F-7C11-4AA2-A267-A57C83CB1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B681EC6-193F-4E17-9E37-241C26B17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6AF9248-8738-4160-A9CD-8C10E32A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E0E1BF7-76BC-4939-8D07-FB0F48E0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330DA2-DCF9-4BE7-AE7E-A4F41C61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9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A23500-C491-487A-A6A6-5F188AC4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AEFF835-7C23-4999-ADBD-7E7C31842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D629B83-EE2E-41AF-BFF7-10F7203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8E02BA6-4362-4BD8-A9C1-D63A96140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10733A8-07B7-4F30-9920-916B64762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890FB5B-396C-483E-B122-A60B17ED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2DCCB4C-F458-4BA0-BA51-9F5C8BC5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648A98E-D13C-46AD-85E0-ECA09F96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58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7675F0-30E7-4FA4-A089-642F9046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C3F913C-8E41-4826-8751-2320D6EC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D6B4939-DDE0-4C2C-9CE5-C5B33453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42F8B10-3CB0-4F9E-9FA1-4D918956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2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05A950E-8DF5-4A0C-BBD0-BDD667EB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55787D7-934B-4A6A-877D-3C2A1636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9C81C5B-2CBA-40AD-8AB5-21A0A69A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4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6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94F502-A51D-4DA5-A6DD-D9EC3F52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38E451-182D-4A4F-8763-C8FB68EE9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90B6464-BED6-4FC1-8B46-FD2105FD7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290DEA-48CA-43CB-8715-3CC2C722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5240523-D662-491E-84FB-7E33C036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9299020-4F97-49E2-8045-3A7054EE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72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7854F-BFCC-45B7-9252-16D33F22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1D78471-33B1-467D-A3C0-755C927E0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2A186B6-BE0F-4C1D-905F-75D6F2C0B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FA72E69-1C35-493E-A0B1-320A17E6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2681892-2C3C-4AE9-8E5D-91A76FC3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78505A8-2447-4153-A235-4D4B0116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51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56D3FE-AE5D-481D-BF25-8B141852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86B49E9-CF5C-4F8B-8ED5-22128DD68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3AB519-FF1A-4226-8E06-AA682E20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4E1088-216A-4049-A02E-95C2E866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F22F45-3B77-4EB7-A0CC-2F6E9A60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7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52B5305-8A0E-475F-A6EB-3314FAB71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0025E79-EC2A-4852-A34F-054066DA5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63C4A6-3708-46B3-82A7-2A7EA3CB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CD9E13-0377-4B19-B251-D921C523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A2C8DC-836D-4279-9F26-8A241E45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6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4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1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7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6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5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5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7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AFE21EC-63E4-48F2-AB27-B0DB2AB9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ADE84E-282C-4D4F-8AC3-BDE22022A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573F4A-F488-42F3-9D8A-BB881F047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B737E4-9123-40D2-8344-9B66DFCEF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9B55D5-3B62-486C-852F-DA131FC65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mozaweb.com/hr/mozaik3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rahela.frelih@skole.hr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3991F1AC-C38A-4326-B9FB-7FD31AC446FD}"/>
              </a:ext>
            </a:extLst>
          </p:cNvPr>
          <p:cNvSpPr/>
          <p:nvPr/>
        </p:nvSpPr>
        <p:spPr>
          <a:xfrm>
            <a:off x="8083520" y="491966"/>
            <a:ext cx="3937954" cy="2612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400" b="1" dirty="0">
                <a:solidFill>
                  <a:schemeClr val="bg1"/>
                </a:solidFill>
                <a:latin typeface="Calibri"/>
                <a:ea typeface="+mj-ea"/>
                <a:cs typeface="Calibri Light"/>
              </a:rPr>
              <a:t>Tablet računala -  Škola za život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400" b="1" dirty="0">
                <a:solidFill>
                  <a:schemeClr val="bg1"/>
                </a:solidFill>
                <a:latin typeface="Calibri"/>
                <a:ea typeface="+mj-ea"/>
                <a:cs typeface="Calibri Light"/>
              </a:rPr>
              <a:t>2019./2020.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17" b="22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0934" y="617939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 dirty="0"/>
              <a:t>Sadržaj kutije: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8BB79B-5B6C-4D6A-85EA-6CD17D30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hr-HR" dirty="0"/>
              <a:t>Tablet i zaštitni etui</a:t>
            </a:r>
          </a:p>
          <a:p>
            <a:r>
              <a:rPr lang="hr-HR" dirty="0"/>
              <a:t>Punjač</a:t>
            </a:r>
          </a:p>
          <a:p>
            <a:r>
              <a:rPr lang="hr-HR" dirty="0"/>
              <a:t>USB tip C kabel</a:t>
            </a:r>
          </a:p>
          <a:p>
            <a:r>
              <a:rPr lang="hr-HR" dirty="0" smtClean="0"/>
              <a:t>Igla </a:t>
            </a:r>
            <a:r>
              <a:rPr lang="hr-HR" dirty="0"/>
              <a:t>za otvaranje SIM utora</a:t>
            </a:r>
          </a:p>
          <a:p>
            <a:r>
              <a:rPr lang="hr-HR" dirty="0"/>
              <a:t>Upute za uporabu</a:t>
            </a:r>
          </a:p>
          <a:p>
            <a:r>
              <a:rPr lang="hr-HR" dirty="0"/>
              <a:t>Jamstveni list</a:t>
            </a:r>
          </a:p>
          <a:p>
            <a:pPr marL="457200" lvl="1" indent="0">
              <a:buNone/>
            </a:pPr>
            <a:r>
              <a:rPr lang="hr-HR" b="1" dirty="0"/>
              <a:t>*Napomena: kutija i sav sadržaj kutije mora biti vraćen prilikom vraćanja tableta!</a:t>
            </a:r>
            <a:endParaRPr lang="en-US" b="1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 rotWithShape="1">
          <a:blip r:embed="rId2"/>
          <a:srcRect l="2093" r="531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8A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EACF30F-7605-45DF-9E1A-7EC6A3C84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9" y="1844037"/>
            <a:ext cx="6702552" cy="4276330"/>
          </a:xfrm>
          <a:prstGeom prst="rect">
            <a:avLst/>
          </a:prstGeom>
        </p:spPr>
      </p:pic>
      <p:grpSp>
        <p:nvGrpSpPr>
          <p:cNvPr id="14" name="Group 4985">
            <a:extLst>
              <a:ext uri="{FF2B5EF4-FFF2-40B4-BE49-F238E27FC236}">
                <a16:creationId xmlns:a16="http://schemas.microsoft.com/office/drawing/2014/main" id="{5356C0C9-4E9E-4C3A-A518-64F9CAFEC3C3}"/>
              </a:ext>
            </a:extLst>
          </p:cNvPr>
          <p:cNvGrpSpPr/>
          <p:nvPr/>
        </p:nvGrpSpPr>
        <p:grpSpPr>
          <a:xfrm>
            <a:off x="7015141" y="1519986"/>
            <a:ext cx="5111114" cy="4722496"/>
            <a:chOff x="0" y="0"/>
            <a:chExt cx="5111659" cy="4722897"/>
          </a:xfrm>
        </p:grpSpPr>
        <p:pic>
          <p:nvPicPr>
            <p:cNvPr id="15" name="Picture 202">
              <a:extLst>
                <a:ext uri="{FF2B5EF4-FFF2-40B4-BE49-F238E27FC236}">
                  <a16:creationId xmlns:a16="http://schemas.microsoft.com/office/drawing/2014/main" id="{E04B695C-06F8-444C-987A-874FD9985E8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56137"/>
              <a:ext cx="2562613" cy="2363734"/>
            </a:xfrm>
            <a:prstGeom prst="rect">
              <a:avLst/>
            </a:prstGeom>
          </p:spPr>
        </p:pic>
        <p:pic>
          <p:nvPicPr>
            <p:cNvPr id="17" name="Picture 204">
              <a:extLst>
                <a:ext uri="{FF2B5EF4-FFF2-40B4-BE49-F238E27FC236}">
                  <a16:creationId xmlns:a16="http://schemas.microsoft.com/office/drawing/2014/main" id="{C1DC3C55-FF33-4136-9709-CEA32712FBD5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2557263" cy="2363742"/>
            </a:xfrm>
            <a:prstGeom prst="rect">
              <a:avLst/>
            </a:prstGeom>
          </p:spPr>
        </p:pic>
        <p:pic>
          <p:nvPicPr>
            <p:cNvPr id="20" name="Picture 206">
              <a:extLst>
                <a:ext uri="{FF2B5EF4-FFF2-40B4-BE49-F238E27FC236}">
                  <a16:creationId xmlns:a16="http://schemas.microsoft.com/office/drawing/2014/main" id="{65B1876C-3D71-4FC4-988C-3D89279C8B1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569464" y="62486"/>
              <a:ext cx="2542195" cy="2301280"/>
            </a:xfrm>
            <a:prstGeom prst="rect">
              <a:avLst/>
            </a:prstGeom>
          </p:spPr>
        </p:pic>
        <p:pic>
          <p:nvPicPr>
            <p:cNvPr id="21" name="Picture 208">
              <a:extLst>
                <a:ext uri="{FF2B5EF4-FFF2-40B4-BE49-F238E27FC236}">
                  <a16:creationId xmlns:a16="http://schemas.microsoft.com/office/drawing/2014/main" id="{A2134648-0AEF-4E28-AF4A-FD31FAA3E0D2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554225" y="2374451"/>
              <a:ext cx="2491682" cy="2348446"/>
            </a:xfrm>
            <a:prstGeom prst="rect">
              <a:avLst/>
            </a:prstGeom>
          </p:spPr>
        </p:pic>
      </p:grpSp>
      <p:sp>
        <p:nvSpPr>
          <p:cNvPr id="3" name="Pravokutnik 2"/>
          <p:cNvSpPr/>
          <p:nvPr/>
        </p:nvSpPr>
        <p:spPr>
          <a:xfrm>
            <a:off x="445632" y="655514"/>
            <a:ext cx="11162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rPr>
              <a:t>Zaštitni preklopni etui u četiri boje logotipa „Škola za život” </a:t>
            </a:r>
          </a:p>
        </p:txBody>
      </p:sp>
      <p:pic>
        <p:nvPicPr>
          <p:cNvPr id="1026" name="Picture 2" descr="Slikovni rezultat za logotip škola za živ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67" y="2780178"/>
            <a:ext cx="3564980" cy="22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69" y="309021"/>
            <a:ext cx="10515600" cy="1325563"/>
          </a:xfrm>
        </p:spPr>
        <p:txBody>
          <a:bodyPr/>
          <a:lstStyle/>
          <a:p>
            <a:r>
              <a:rPr lang="hr-HR" sz="3600" dirty="0">
                <a:solidFill>
                  <a:srgbClr val="000000"/>
                </a:solidFill>
                <a:latin typeface="Arial" panose="020B0604020202020204" pitchFamily="34" charset="0"/>
              </a:rPr>
              <a:t>Zaštita tableta od fizičkih oštećenja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91" y="1299005"/>
            <a:ext cx="10769142" cy="5185534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dirty="0"/>
              <a:t>svaki tablet ima tvornički ugrađeni zaštitni preklopni etui</a:t>
            </a:r>
            <a:r>
              <a:rPr lang="hr-HR" b="1" dirty="0"/>
              <a:t> </a:t>
            </a:r>
            <a:r>
              <a:rPr lang="hr-HR" dirty="0"/>
              <a:t>koji</a:t>
            </a:r>
            <a:r>
              <a:rPr lang="hr-HR" b="1" dirty="0"/>
              <a:t> </a:t>
            </a:r>
            <a:r>
              <a:rPr lang="hr-HR" dirty="0"/>
              <a:t>dolazi u četiri boje s logotipa „Škola za život” koja osim </a:t>
            </a:r>
            <a:r>
              <a:rPr lang="hr-HR" b="1" dirty="0"/>
              <a:t>zaštite od pucanja </a:t>
            </a:r>
            <a:r>
              <a:rPr lang="hr-HR" dirty="0"/>
              <a:t>služi i kao </a:t>
            </a:r>
            <a:r>
              <a:rPr lang="hr-HR" b="1" dirty="0"/>
              <a:t>podesivo postolje 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u="sng" dirty="0"/>
              <a:t>Preporučujemo</a:t>
            </a:r>
            <a:r>
              <a:rPr lang="hr-HR" altLang="sr-Latn-RS" dirty="0"/>
              <a:t>: nabavite </a:t>
            </a:r>
            <a:r>
              <a:rPr lang="hr-HR" altLang="sr-Latn-RS" b="1" dirty="0"/>
              <a:t>futrolu (torbicu) za tablet </a:t>
            </a:r>
            <a:r>
              <a:rPr lang="hr-HR" altLang="sr-Latn-RS" dirty="0"/>
              <a:t>kako bi se još više smanjila mogućnost oštećenja tableta dok ga nose u školskoj </a:t>
            </a:r>
            <a:r>
              <a:rPr lang="hr-HR" altLang="sr-Latn-RS" dirty="0" smtClean="0"/>
              <a:t>torbi!!!</a:t>
            </a:r>
            <a:endParaRPr lang="hr-HR" dirty="0"/>
          </a:p>
        </p:txBody>
      </p:sp>
      <p:pic>
        <p:nvPicPr>
          <p:cNvPr id="7" name="Slika 6" descr="Slika na kojoj se prikazuje na zatvorenom, stol, sjedenje, malo&#10;&#10;Opis je automatski generiran">
            <a:extLst>
              <a:ext uri="{FF2B5EF4-FFF2-40B4-BE49-F238E27FC236}">
                <a16:creationId xmlns:a16="http://schemas.microsoft.com/office/drawing/2014/main" id="{43AB1677-584A-48A1-B89D-C8E25F2E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98" y="2723018"/>
            <a:ext cx="10144528" cy="26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74742"/>
            <a:ext cx="5312484" cy="1676603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0000"/>
                </a:solidFill>
                <a:latin typeface="Arial" panose="020B0604020202020204" pitchFamily="34" charset="0"/>
              </a:rPr>
              <a:t>Zaštita zaslona od fizičkog oštećenja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930" y="1852548"/>
            <a:ext cx="5026656" cy="5005451"/>
          </a:xfrm>
        </p:spPr>
        <p:txBody>
          <a:bodyPr vert="horz" lIns="91440" tIns="45720" rIns="91440" bIns="4572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b="1" dirty="0"/>
              <a:t>zaslon </a:t>
            </a:r>
            <a:r>
              <a:rPr lang="hr-HR" dirty="0"/>
              <a:t>je tvornički </a:t>
            </a:r>
            <a:r>
              <a:rPr lang="hr-HR" b="1" dirty="0"/>
              <a:t>zaštićen naljepnicom </a:t>
            </a:r>
            <a:r>
              <a:rPr lang="hr-HR" dirty="0"/>
              <a:t>koja ga štiti od ogrebotina (</a:t>
            </a:r>
            <a:r>
              <a:rPr lang="hr-HR" dirty="0" smtClean="0"/>
              <a:t>pazite da </a:t>
            </a:r>
            <a:r>
              <a:rPr lang="hr-HR" dirty="0"/>
              <a:t>je ne odlijepite prilikom skidanja zaštitne folije!)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PREPORUKA:</a:t>
            </a:r>
            <a:br>
              <a:rPr lang="hr-HR" dirty="0"/>
            </a:br>
            <a:r>
              <a:rPr lang="hr-HR" b="1" dirty="0"/>
              <a:t>kaljeno staklo </a:t>
            </a:r>
            <a:r>
              <a:rPr lang="hr-HR" dirty="0"/>
              <a:t>je kvalitetnija zaštita protiv grebanja i pucanja zaslona, koja čak štiti i od direktnog doticaja sa vodom. Ako želite, slobodno </a:t>
            </a:r>
            <a:r>
              <a:rPr lang="hr-HR" dirty="0" smtClean="0"/>
              <a:t>ga </a:t>
            </a:r>
            <a:r>
              <a:rPr lang="hr-HR" dirty="0"/>
              <a:t>postavite na zaslonu tableta!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40C4D96-1964-4097-A378-4596E04A8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23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Zaključavanje uređaja</a:t>
            </a:r>
            <a:endParaRPr lang="hr-HR" altLang="sr-Latn-R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0859" y="1295400"/>
            <a:ext cx="10512941" cy="5197475"/>
          </a:xfrm>
        </p:spPr>
        <p:txBody>
          <a:bodyPr vert="horz" lIns="91440" tIns="45720" rIns="91440" bIns="4572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>
                <a:highlight>
                  <a:srgbClr val="FFFF00"/>
                </a:highlight>
              </a:rPr>
              <a:t>Svaki tablet mora imati postavljeni PIN!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Primjena politike zaključavanja uređaja potrebna je za </a:t>
            </a:r>
            <a:r>
              <a:rPr lang="hr-HR" b="1" dirty="0"/>
              <a:t>osnovnu zaštitu uređaja</a:t>
            </a:r>
            <a:r>
              <a:rPr lang="hr-HR" dirty="0"/>
              <a:t>, ali i nužna za korištenje digitalnih certifikata na uređaju. </a:t>
            </a:r>
            <a:endParaRPr lang="hr-HR" altLang="sr-Latn-RS" dirty="0"/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/>
              <a:t>Kada se uključuje tablet traži se da upišete PIN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Na svim tabletima postavljen je </a:t>
            </a:r>
            <a:r>
              <a:rPr lang="hr-HR" altLang="sr-Latn-RS" dirty="0">
                <a:highlight>
                  <a:srgbClr val="FFFF00"/>
                </a:highlight>
              </a:rPr>
              <a:t>početni PIN: 0000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b="1" dirty="0"/>
              <a:t>OBAVEZNO nakon prve prijave promijenite svoj PIN!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Učenik može sam promijeniti svoj PIN u postavkama uređaja.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/>
              <a:t>Koraci za promjenu </a:t>
            </a:r>
            <a:r>
              <a:rPr lang="hr-HR" altLang="sr-Latn-RS" dirty="0" err="1"/>
              <a:t>PINa</a:t>
            </a:r>
            <a:r>
              <a:rPr lang="hr-HR" altLang="sr-Latn-RS" dirty="0"/>
              <a:t>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hr-HR" altLang="sr-Latn-RS" dirty="0"/>
              <a:t>Postavke &gt; Sigurnost &gt; Zaključavanje zaslona &gt; Ponovni unos PIN-a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 smtClean="0"/>
              <a:t>PIN zapisati! Učenik </a:t>
            </a:r>
            <a:r>
              <a:rPr lang="hr-HR" dirty="0"/>
              <a:t>koji </a:t>
            </a:r>
            <a:r>
              <a:rPr lang="hr-HR" b="1" dirty="0"/>
              <a:t>zaboravi PIN</a:t>
            </a:r>
            <a:r>
              <a:rPr lang="hr-HR" dirty="0"/>
              <a:t> treba kontaktirati administratora tableta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B6D96DE9-1EA5-424D-93B3-CD953927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843" y="3039894"/>
            <a:ext cx="944962" cy="137171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81D01CDE-EB12-4658-B727-1AF5F80A1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966" y="175098"/>
            <a:ext cx="1955260" cy="19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sz="5400" dirty="0">
                <a:latin typeface="Arial" panose="020B0604020202020204" pitchFamily="34" charset="0"/>
              </a:rPr>
              <a:t>Što učenik može, a što ne?</a:t>
            </a:r>
            <a:endParaRPr lang="hr-HR" altLang="sr-Latn-RS" sz="5400" dirty="0"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2798B41-0343-4BAD-9876-9EB67B72A76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42F54B6-E5A2-44D2-B73A-2F41F8E7FB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8855" y="2343297"/>
            <a:ext cx="1398251" cy="138685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33ACEE7-8FA2-4824-AB0F-88BF5F1504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4005" y="2343297"/>
            <a:ext cx="1367750" cy="13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dirty="0">
                <a:solidFill>
                  <a:srgbClr val="FFFFFF"/>
                </a:solidFill>
                <a:latin typeface="Arial" panose="020B0604020202020204" pitchFamily="34" charset="0"/>
              </a:rPr>
              <a:t>Instalirane aplikacije na tabletu</a:t>
            </a:r>
            <a:endParaRPr lang="hr-HR" altLang="sr-Latn-R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879C1A4-DD2F-4270-B937-86EC7914EE8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CC5E0BFD-5FF8-4977-B34B-F157B584A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61" y="4925539"/>
            <a:ext cx="28575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58384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53B0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53B0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B5B4C98-4059-4F03-8463-73686F7C69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142" y="2395512"/>
            <a:ext cx="6795370" cy="3737452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e-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sferaExpress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  <a:p>
            <a:pPr marL="228600" lvl="1" indent="0" algn="ctr">
              <a:buNone/>
            </a:pPr>
            <a:r>
              <a:rPr lang="en-US" sz="4000" dirty="0" err="1"/>
              <a:t>digitalni</a:t>
            </a:r>
            <a:r>
              <a:rPr lang="en-US" sz="4000" dirty="0"/>
              <a:t> </a:t>
            </a:r>
            <a:r>
              <a:rPr lang="en-US" sz="4000" dirty="0" err="1"/>
              <a:t>sustav</a:t>
            </a:r>
            <a:r>
              <a:rPr lang="en-US" sz="4000" dirty="0"/>
              <a:t> </a:t>
            </a:r>
            <a:r>
              <a:rPr lang="en-US" sz="4000" dirty="0" err="1"/>
              <a:t>udžbenika</a:t>
            </a:r>
            <a:r>
              <a:rPr lang="en-US" sz="4000" dirty="0"/>
              <a:t> </a:t>
            </a:r>
            <a:r>
              <a:rPr lang="en-US" sz="4000" dirty="0" err="1"/>
              <a:t>Školske</a:t>
            </a:r>
            <a:r>
              <a:rPr lang="en-US" sz="4000" dirty="0"/>
              <a:t> </a:t>
            </a:r>
            <a:r>
              <a:rPr lang="en-US" sz="4000" dirty="0" err="1"/>
              <a:t>knjige</a:t>
            </a:r>
            <a:endParaRPr lang="en-US" sz="4000" dirty="0"/>
          </a:p>
          <a:p>
            <a:endParaRPr lang="en-US" sz="1800" dirty="0"/>
          </a:p>
        </p:txBody>
      </p:sp>
      <p:sp>
        <p:nvSpPr>
          <p:cNvPr id="38" name="Naslov 1">
            <a:extLst>
              <a:ext uri="{FF2B5EF4-FFF2-40B4-BE49-F238E27FC236}">
                <a16:creationId xmlns:a16="http://schemas.microsoft.com/office/drawing/2014/main" id="{0D5CC84B-2702-4503-AA7E-0DA48ABB2C9C}"/>
              </a:ext>
            </a:extLst>
          </p:cNvPr>
          <p:cNvSpPr txBox="1">
            <a:spLocks/>
          </p:cNvSpPr>
          <p:nvPr/>
        </p:nvSpPr>
        <p:spPr>
          <a:xfrm>
            <a:off x="684033" y="699408"/>
            <a:ext cx="6766560" cy="1042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Predinstalirane</a:t>
            </a: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aplikacije na tabletu</a:t>
            </a: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upisu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tableta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u MDM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instaliran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aplikacij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01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2E305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694944"/>
            <a:ext cx="6743700" cy="1042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Predinstalirane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aplikacije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na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8FA370E-7A2D-403D-8BEC-BF3926EE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10" y="2331973"/>
            <a:ext cx="5462233" cy="386453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CC0099"/>
                </a:solidFill>
              </a:rPr>
              <a:t>IZZI </a:t>
            </a:r>
          </a:p>
          <a:p>
            <a:pPr marL="0" lvl="1" indent="0" algn="ctr">
              <a:buNone/>
            </a:pPr>
            <a:r>
              <a:rPr lang="en-US" sz="4000" dirty="0" err="1"/>
              <a:t>digitalni</a:t>
            </a:r>
            <a:r>
              <a:rPr lang="en-US" sz="4000" dirty="0"/>
              <a:t> </a:t>
            </a:r>
            <a:r>
              <a:rPr lang="en-US" sz="4000" dirty="0" err="1"/>
              <a:t>sustav</a:t>
            </a:r>
            <a:r>
              <a:rPr lang="en-US" sz="4000" dirty="0"/>
              <a:t> </a:t>
            </a:r>
            <a:r>
              <a:rPr lang="en-US" sz="4000" dirty="0" err="1"/>
              <a:t>udžbenika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Profil - </a:t>
            </a:r>
            <a:r>
              <a:rPr lang="en-US" sz="4000" dirty="0" err="1"/>
              <a:t>Klett</a:t>
            </a:r>
            <a:endParaRPr lang="en-US" sz="40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72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9A4641-AA2C-493A-B835-3AA1E077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41" y="126187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Sadržaj:</a:t>
            </a:r>
            <a:endParaRPr lang="en-US" sz="3600" dirty="0"/>
          </a:p>
        </p:txBody>
      </p:sp>
      <p:pic>
        <p:nvPicPr>
          <p:cNvPr id="5" name="Picture 122">
            <a:extLst>
              <a:ext uri="{FF2B5EF4-FFF2-40B4-BE49-F238E27FC236}">
                <a16:creationId xmlns:a16="http://schemas.microsoft.com/office/drawing/2014/main" id="{F8ED0D5B-9F62-4499-B5FA-746769C2590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t="7283" r="9091" b="4929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1F5F04D-C152-465E-8BE9-D0FBE2163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681" y="883845"/>
            <a:ext cx="4307159" cy="52997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"/>
            <a:r>
              <a:rPr lang="hr-HR" sz="2800" dirty="0"/>
              <a:t>SADRŽAJ: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Općenito o projektu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Uloga tableta u školi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Zaduživanje tableta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Upoznajte tablet</a:t>
            </a:r>
          </a:p>
          <a:p>
            <a:pPr marL="1371600" lvl="2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200" dirty="0" smtClean="0"/>
              <a:t>tehničke specifikacije</a:t>
            </a:r>
          </a:p>
          <a:p>
            <a:pPr marL="1371600" lvl="2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200" dirty="0"/>
              <a:t>z</a:t>
            </a:r>
            <a:r>
              <a:rPr lang="hr-HR" sz="2200" dirty="0" smtClean="0"/>
              <a:t>aštita </a:t>
            </a:r>
            <a:r>
              <a:rPr lang="hr-HR" sz="2200" dirty="0"/>
              <a:t>tableta i </a:t>
            </a:r>
            <a:r>
              <a:rPr lang="hr-HR" sz="2200" dirty="0" smtClean="0"/>
              <a:t>zaslona</a:t>
            </a:r>
          </a:p>
          <a:p>
            <a:pPr marL="1371600" lvl="2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200" dirty="0"/>
              <a:t>z</a:t>
            </a:r>
            <a:r>
              <a:rPr lang="hr-HR" sz="2200" dirty="0" smtClean="0"/>
              <a:t>aključivanje uređaja</a:t>
            </a:r>
          </a:p>
          <a:p>
            <a:pPr marL="1371600" lvl="2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200" dirty="0"/>
              <a:t>i</a:t>
            </a:r>
            <a:r>
              <a:rPr lang="hr-HR" sz="2200" dirty="0" smtClean="0"/>
              <a:t>nstalirane aplikacije</a:t>
            </a:r>
          </a:p>
          <a:p>
            <a:pPr marL="1371600" lvl="2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200" dirty="0"/>
              <a:t>s</a:t>
            </a:r>
            <a:r>
              <a:rPr lang="hr-HR" sz="2200" dirty="0" smtClean="0"/>
              <a:t>pajanje </a:t>
            </a:r>
            <a:r>
              <a:rPr lang="hr-HR" sz="2200" dirty="0"/>
              <a:t>na Internet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Savjeti za kvalitetno korištenje tableta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3401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B74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94944"/>
            <a:ext cx="6717486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hr-HR" sz="4000" dirty="0" err="1">
                <a:solidFill>
                  <a:schemeClr val="accent5">
                    <a:lumMod val="75000"/>
                  </a:schemeClr>
                </a:solidFill>
              </a:rPr>
              <a:t>mozaBook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dirty="0"/>
              <a:t>obrazovni prezentacijski program za interaktivnu ploču</a:t>
            </a:r>
            <a:endParaRPr lang="en-US" sz="40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25F79CD-36A6-4D49-9EC1-2FD90B53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86" y="2127679"/>
            <a:ext cx="5584412" cy="42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B74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94944"/>
            <a:ext cx="6717486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500584-8ED1-4577-B879-5406F315A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42" y="2480453"/>
            <a:ext cx="6795370" cy="3567569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mozaik3D viewer</a:t>
            </a:r>
          </a:p>
          <a:p>
            <a:pPr marL="0" indent="0" algn="ctr">
              <a:buNone/>
            </a:pPr>
            <a:r>
              <a:rPr lang="hr-HR" sz="4000" dirty="0"/>
              <a:t>M</a:t>
            </a:r>
            <a:r>
              <a:rPr lang="en-US" sz="4000" dirty="0" err="1"/>
              <a:t>ozaik</a:t>
            </a:r>
            <a:r>
              <a:rPr lang="en-US" sz="4000" dirty="0"/>
              <a:t> </a:t>
            </a:r>
            <a:r>
              <a:rPr lang="en-US" sz="4000" dirty="0" err="1"/>
              <a:t>digitalno</a:t>
            </a:r>
            <a:r>
              <a:rPr lang="en-US" sz="4000" dirty="0"/>
              <a:t> </a:t>
            </a:r>
            <a:r>
              <a:rPr lang="en-US" sz="4000" dirty="0" err="1"/>
              <a:t>obrazovanje</a:t>
            </a:r>
            <a:endParaRPr lang="en-US" sz="4000" dirty="0">
              <a:hlinkClick r:id="rId4"/>
            </a:endParaRP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81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425F6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81227"/>
            <a:ext cx="6795370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upisu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tableta u MDM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sustav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instaliran</a:t>
            </a:r>
            <a:r>
              <a:rPr lang="hr-HR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je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aplikacij</a:t>
            </a:r>
            <a:r>
              <a:rPr lang="hr-HR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AA41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AA41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AB7FD05-C656-47AE-B512-9F7F74A34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4" r="4454" b="10833"/>
          <a:stretch/>
        </p:blipFill>
        <p:spPr>
          <a:xfrm>
            <a:off x="903962" y="2392703"/>
            <a:ext cx="6561550" cy="3741982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hr-HR" sz="3600" dirty="0">
                <a:solidFill>
                  <a:srgbClr val="9900CC"/>
                </a:solidFill>
              </a:rPr>
              <a:t>Oxford </a:t>
            </a:r>
            <a:r>
              <a:rPr lang="hr-HR" sz="3600" dirty="0" err="1">
                <a:solidFill>
                  <a:srgbClr val="9900CC"/>
                </a:solidFill>
              </a:rPr>
              <a:t>Learner's</a:t>
            </a:r>
            <a:r>
              <a:rPr lang="hr-HR" sz="3600" dirty="0">
                <a:solidFill>
                  <a:srgbClr val="9900CC"/>
                </a:solidFill>
              </a:rPr>
              <a:t> Bookshelf</a:t>
            </a:r>
          </a:p>
          <a:p>
            <a:pPr marL="0" indent="0" algn="ctr">
              <a:buNone/>
            </a:pPr>
            <a:r>
              <a:rPr lang="en-US" sz="3600" dirty="0" err="1"/>
              <a:t>obrazovni</a:t>
            </a:r>
            <a:r>
              <a:rPr lang="en-US" sz="3600" dirty="0"/>
              <a:t> </a:t>
            </a:r>
            <a:r>
              <a:rPr lang="en-US" sz="3600" dirty="0" err="1"/>
              <a:t>digitalni</a:t>
            </a:r>
            <a:r>
              <a:rPr lang="en-US" sz="3600" dirty="0"/>
              <a:t> program za </a:t>
            </a:r>
            <a:r>
              <a:rPr lang="en-US" sz="3600" dirty="0" err="1"/>
              <a:t>učenje</a:t>
            </a:r>
            <a:r>
              <a:rPr lang="en-US" sz="3600" dirty="0"/>
              <a:t> </a:t>
            </a:r>
            <a:r>
              <a:rPr lang="hr-HR" sz="3600" dirty="0"/>
              <a:t>engleskog  jezika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1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2E305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694944"/>
            <a:ext cx="6743700" cy="1042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Predinstalirane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aplikacije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na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/>
            <a:endParaRPr lang="en-US" sz="1800" dirty="0"/>
          </a:p>
          <a:p>
            <a:pPr marL="0"/>
            <a:endParaRPr lang="en-US" sz="2400" dirty="0"/>
          </a:p>
          <a:p>
            <a:pPr marL="0" indent="0" algn="ctr">
              <a:buNone/>
            </a:pPr>
            <a:r>
              <a:rPr lang="hr-HR" sz="5400" dirty="0" err="1">
                <a:solidFill>
                  <a:schemeClr val="accent2"/>
                </a:solidFill>
              </a:rPr>
              <a:t>matific</a:t>
            </a:r>
            <a:endParaRPr lang="en-US" sz="5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pl-PL" sz="4000" dirty="0"/>
              <a:t>obrazovni digitalni program za učenje matematike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7CF3B79-BBAD-4DB0-813B-116F6FBC4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21" y="2127680"/>
            <a:ext cx="7257384" cy="46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Spajanje tableta na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293" y="1557522"/>
            <a:ext cx="10967689" cy="45059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Tableti se na </a:t>
            </a:r>
            <a:r>
              <a:rPr lang="en-US" dirty="0"/>
              <a:t>internet </a:t>
            </a:r>
            <a:r>
              <a:rPr lang="en-US" dirty="0" err="1"/>
              <a:t>povez</a:t>
            </a:r>
            <a:r>
              <a:rPr lang="hr-HR" dirty="0"/>
              <a:t>uju bežično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b="1" dirty="0" err="1"/>
              <a:t>WiFi</a:t>
            </a:r>
            <a:r>
              <a:rPr lang="en-US" b="1" dirty="0"/>
              <a:t> </a:t>
            </a:r>
            <a:r>
              <a:rPr lang="en-US" b="1" dirty="0" err="1" smtClean="0"/>
              <a:t>mreže</a:t>
            </a:r>
            <a:r>
              <a:rPr lang="hr-HR" b="1" dirty="0" smtClean="0"/>
              <a:t>. </a:t>
            </a:r>
          </a:p>
          <a:p>
            <a:r>
              <a:rPr lang="hr-HR" dirty="0" smtClean="0"/>
              <a:t>U slučaju da učenik nema doma </a:t>
            </a:r>
            <a:r>
              <a:rPr lang="hr-HR" dirty="0" err="1" smtClean="0"/>
              <a:t>Wifi</a:t>
            </a:r>
            <a:r>
              <a:rPr lang="hr-HR" dirty="0" smtClean="0"/>
              <a:t>, treba zatražiti SIM karticu.</a:t>
            </a:r>
            <a:endParaRPr lang="hr-HR" dirty="0"/>
          </a:p>
          <a:p>
            <a:r>
              <a:rPr lang="hr-HR" dirty="0"/>
              <a:t>U školi se učenik povezuje na </a:t>
            </a:r>
            <a:r>
              <a:rPr lang="hr-HR" b="1" dirty="0" smtClean="0"/>
              <a:t>mrežu OS Petar Zrinski</a:t>
            </a:r>
            <a:r>
              <a:rPr lang="hr-HR" dirty="0" smtClean="0"/>
              <a:t>.</a:t>
            </a:r>
            <a:endParaRPr lang="hr-HR" dirty="0"/>
          </a:p>
          <a:p>
            <a:pPr algn="just"/>
            <a:r>
              <a:rPr lang="hr-HR" dirty="0" smtClean="0"/>
              <a:t>Za </a:t>
            </a:r>
            <a:r>
              <a:rPr lang="hr-HR" dirty="0"/>
              <a:t>korištenje navedenih mogućnosti korisnik mora </a:t>
            </a:r>
            <a:r>
              <a:rPr lang="hr-HR" b="1" dirty="0"/>
              <a:t>imati jedinstveni elektronički identitet u sustavu </a:t>
            </a:r>
            <a:r>
              <a:rPr lang="hr-HR" b="1" dirty="0" err="1"/>
              <a:t>AAI@EduHr</a:t>
            </a:r>
            <a:r>
              <a:rPr lang="hr-HR" dirty="0"/>
              <a:t>, koji učenik dobiva u školi.</a:t>
            </a:r>
          </a:p>
          <a:p>
            <a:pPr algn="just"/>
            <a:r>
              <a:rPr lang="hr-HR" dirty="0"/>
              <a:t>U nastavku se nalazi popis internetskih domena koje </a:t>
            </a:r>
            <a:r>
              <a:rPr lang="hr-HR" dirty="0" smtClean="0"/>
              <a:t>možete koristiti u edukacijske svrhe.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3A8E5AD-B912-47E4-862C-6B77FB998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025" y="118381"/>
            <a:ext cx="2617199" cy="14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539635-61F8-45FE-9AB0-DAE38E23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Popis internetskih domena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C1BC5E-6657-42F0-A76C-83A780877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# CARNET - skole.hr, e-skole.hr, carnet.hr, loomen.carnet.hr, sve usluge koje se nalaze na domeni edu.hr </a:t>
            </a:r>
            <a:r>
              <a:rPr lang="hr-HR" dirty="0" smtClean="0"/>
              <a:t> </a:t>
            </a:r>
            <a:endParaRPr lang="hr-HR" dirty="0"/>
          </a:p>
          <a:p>
            <a:r>
              <a:rPr lang="hr-HR" dirty="0"/>
              <a:t># Alfa d.d. - mozaweb.com, alfaportal.hr </a:t>
            </a:r>
          </a:p>
          <a:p>
            <a:r>
              <a:rPr lang="hr-HR" dirty="0"/>
              <a:t># Element d.o.o. - element.hr, ele-udzbenik.hr, e-udzbenik.hr, elematika.hr </a:t>
            </a:r>
          </a:p>
          <a:p>
            <a:r>
              <a:rPr lang="hr-HR" dirty="0"/>
              <a:t># Kršćanska sadašnjost - udzbenici.ks.hr </a:t>
            </a:r>
          </a:p>
          <a:p>
            <a:r>
              <a:rPr lang="hr-HR" dirty="0"/>
              <a:t># Udžbenik.hr - udzbenik.hr </a:t>
            </a:r>
          </a:p>
          <a:p>
            <a:r>
              <a:rPr lang="hr-HR" dirty="0"/>
              <a:t># </a:t>
            </a:r>
            <a:r>
              <a:rPr lang="hr-HR" dirty="0" err="1"/>
              <a:t>Oxford</a:t>
            </a:r>
            <a:r>
              <a:rPr lang="hr-HR" dirty="0"/>
              <a:t> - exp.ouponlinepractice.com </a:t>
            </a:r>
          </a:p>
          <a:p>
            <a:r>
              <a:rPr lang="hr-HR" dirty="0"/>
              <a:t># </a:t>
            </a:r>
            <a:r>
              <a:rPr lang="hr-HR" dirty="0" err="1"/>
              <a:t>Hueber</a:t>
            </a:r>
            <a:r>
              <a:rPr lang="hr-HR" dirty="0"/>
              <a:t> - hueber.de </a:t>
            </a:r>
          </a:p>
          <a:p>
            <a:r>
              <a:rPr lang="hr-HR" dirty="0"/>
              <a:t># Glas koncila - glas-koncila.hr </a:t>
            </a:r>
          </a:p>
          <a:p>
            <a:r>
              <a:rPr lang="hr-HR" dirty="0"/>
              <a:t># Profil </a:t>
            </a:r>
            <a:r>
              <a:rPr lang="hr-HR" dirty="0" err="1"/>
              <a:t>Klett</a:t>
            </a:r>
            <a:r>
              <a:rPr lang="hr-HR" dirty="0"/>
              <a:t> d.o.o. - profil-klett.hr </a:t>
            </a:r>
          </a:p>
          <a:p>
            <a:r>
              <a:rPr lang="hr-HR" dirty="0"/>
              <a:t># Alka </a:t>
            </a:r>
            <a:r>
              <a:rPr lang="hr-HR" dirty="0" err="1"/>
              <a:t>script</a:t>
            </a:r>
            <a:r>
              <a:rPr lang="hr-HR" dirty="0"/>
              <a:t> – mozaweb.com i mozabook.com </a:t>
            </a:r>
          </a:p>
          <a:p>
            <a:r>
              <a:rPr lang="hr-HR" dirty="0"/>
              <a:t># Školska knjiga - e-sfera.hr</a:t>
            </a:r>
          </a:p>
        </p:txBody>
      </p:sp>
      <p:pic>
        <p:nvPicPr>
          <p:cNvPr id="44" name="Slika 43">
            <a:extLst>
              <a:ext uri="{FF2B5EF4-FFF2-40B4-BE49-F238E27FC236}">
                <a16:creationId xmlns:a16="http://schemas.microsoft.com/office/drawing/2014/main" id="{56FF7242-DD1C-4D9D-90C5-325B1B369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980" y="3006043"/>
            <a:ext cx="3937370" cy="39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na zatvorenom, osoba, sjedenje, stol&#10;&#10;Opis je automatski generiran">
            <a:extLst>
              <a:ext uri="{FF2B5EF4-FFF2-40B4-BE49-F238E27FC236}">
                <a16:creationId xmlns:a16="http://schemas.microsoft.com/office/drawing/2014/main" id="{B0B84861-BF19-4172-BE45-1AFDFC284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90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09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EA128E-0358-461E-B8DE-D384460D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Savjeti za kvalitetno korištenje tableta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03CA14-20D8-4F3E-BFB3-61ABD36804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90688"/>
            <a:ext cx="10668000" cy="4508231"/>
          </a:xfrm>
        </p:spPr>
        <p:txBody>
          <a:bodyPr>
            <a:noAutofit/>
          </a:bodyPr>
          <a:lstStyle/>
          <a:p>
            <a:pPr algn="just"/>
            <a:r>
              <a:rPr lang="hr-HR" dirty="0">
                <a:ea typeface="+mn-lt"/>
                <a:cs typeface="+mn-lt"/>
              </a:rPr>
              <a:t>Dinamiku korištenja tableta definirat će svaki učitelj ovisno o planiranom nastavnom procesu</a:t>
            </a:r>
            <a:r>
              <a:rPr lang="hr-HR" dirty="0"/>
              <a:t> kako bi učenici pomoću tableta ostvarili odgojno-obrazovne ishode. </a:t>
            </a:r>
          </a:p>
          <a:p>
            <a:pPr algn="just"/>
            <a:r>
              <a:rPr lang="hr-HR" dirty="0"/>
              <a:t>Prilikom planiranja nastave, učitelj će uzeti u obzir opterećenja školskih torba i neće inzistirati istovremeno nošenje tableta i udžbenika.</a:t>
            </a:r>
          </a:p>
          <a:p>
            <a:pPr algn="just"/>
            <a:r>
              <a:rPr lang="hr-HR" altLang="sr-Latn-RS" dirty="0"/>
              <a:t>Učenik treba:</a:t>
            </a:r>
          </a:p>
          <a:p>
            <a:pPr lvl="1" algn="just"/>
            <a:r>
              <a:rPr lang="hr-HR" altLang="sr-Latn-RS" dirty="0"/>
              <a:t>u školu dolazi s tabletom </a:t>
            </a:r>
            <a:r>
              <a:rPr lang="hr-HR" altLang="sr-Latn-RS" b="1" dirty="0"/>
              <a:t>napunjene baterije </a:t>
            </a:r>
            <a:r>
              <a:rPr lang="hr-HR" altLang="sr-Latn-RS" dirty="0"/>
              <a:t>kako bi ga mogao nesmetano koristiti na nastavi</a:t>
            </a:r>
          </a:p>
          <a:p>
            <a:pPr lvl="1" algn="just"/>
            <a:r>
              <a:rPr lang="hr-HR" altLang="sr-Latn-RS" dirty="0"/>
              <a:t>voditi brigu o čuvanju tableta i ne ostavljati ga bez nadzora</a:t>
            </a:r>
          </a:p>
          <a:p>
            <a:pPr lvl="1" algn="just"/>
            <a:r>
              <a:rPr lang="hr-HR" dirty="0"/>
              <a:t>odgovorno i svrsishodno koristi aplikacije na tabletu</a:t>
            </a:r>
          </a:p>
          <a:p>
            <a:endParaRPr lang="hr-HR" altLang="sr-Latn-RS" dirty="0"/>
          </a:p>
          <a:p>
            <a:endParaRPr lang="hr-HR" dirty="0">
              <a:cs typeface="Calibri" panose="020F0502020204030204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altLang="sr-Latn-RS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4328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Administrator tableta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548" y="1690688"/>
            <a:ext cx="10389239" cy="47006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povezuje sve učeničke tablete u </a:t>
            </a:r>
            <a:r>
              <a:rPr lang="hr-HR" b="1" dirty="0"/>
              <a:t>Mobile </a:t>
            </a:r>
            <a:r>
              <a:rPr lang="hr-HR" b="1" dirty="0" err="1"/>
              <a:t>Device</a:t>
            </a:r>
            <a:r>
              <a:rPr lang="hr-HR" b="1" dirty="0"/>
              <a:t> Management (MDM) sustav </a:t>
            </a:r>
            <a:r>
              <a:rPr lang="hr-HR" dirty="0"/>
              <a:t>koji upravlja radom svih tableta i služi za zaštitu učenika i njihovih prava za vrijeme korištenja tableta</a:t>
            </a:r>
          </a:p>
          <a:p>
            <a:r>
              <a:rPr lang="hr-HR" b="1" i="1" dirty="0" smtClean="0"/>
              <a:t>Rahela </a:t>
            </a:r>
            <a:r>
              <a:rPr lang="hr-HR" b="1" i="1" dirty="0" err="1" smtClean="0"/>
              <a:t>Frelih</a:t>
            </a:r>
            <a:r>
              <a:rPr lang="hr-HR" b="1" i="1" dirty="0" smtClean="0"/>
              <a:t> </a:t>
            </a:r>
            <a:r>
              <a:rPr lang="hr-HR" dirty="0" smtClean="0"/>
              <a:t>je </a:t>
            </a:r>
            <a:r>
              <a:rPr lang="hr-HR" dirty="0"/>
              <a:t>osoba </a:t>
            </a:r>
            <a:r>
              <a:rPr lang="hr-HR" b="1" dirty="0"/>
              <a:t>zadužena za administriranje tableta u </a:t>
            </a:r>
            <a:r>
              <a:rPr lang="hr-HR" b="1" dirty="0" smtClean="0"/>
              <a:t>OŠPZ</a:t>
            </a:r>
          </a:p>
          <a:p>
            <a:r>
              <a:rPr lang="hr-HR" dirty="0" smtClean="0"/>
              <a:t>u </a:t>
            </a:r>
            <a:r>
              <a:rPr lang="hr-HR" dirty="0"/>
              <a:t>slučaju bilo kakvih nejasnoća ili poteškoća u vezi korištenja tableta </a:t>
            </a:r>
            <a:r>
              <a:rPr lang="hr-HR" b="1" dirty="0"/>
              <a:t>kontaktirajte administratora tableta  </a:t>
            </a:r>
            <a:r>
              <a:rPr lang="hr-HR" dirty="0"/>
              <a:t>ISKLJUČIVO putem e-maila: </a:t>
            </a:r>
            <a:r>
              <a:rPr lang="hr-HR" dirty="0" smtClean="0">
                <a:hlinkClick r:id="rId2"/>
              </a:rPr>
              <a:t>rahela.frelih@skole.hr</a:t>
            </a:r>
            <a:r>
              <a:rPr lang="hr-HR" dirty="0" smtClean="0"/>
              <a:t> </a:t>
            </a:r>
            <a:endParaRPr lang="hr-HR" dirty="0"/>
          </a:p>
          <a:p>
            <a:pPr marL="457200" lvl="1" indent="0">
              <a:buNone/>
            </a:pPr>
            <a:r>
              <a:rPr lang="hr-HR" dirty="0"/>
              <a:t>navodeći u naslovu poruke tekst: „ZA ADMINISTRATORA TABLETA”,</a:t>
            </a:r>
            <a:br>
              <a:rPr lang="hr-HR" dirty="0"/>
            </a:br>
            <a:r>
              <a:rPr lang="hr-HR" dirty="0"/>
              <a:t>u tijelu poruke detaljni opis problema te podatke korisnika tableta:</a:t>
            </a:r>
            <a:br>
              <a:rPr lang="hr-HR" dirty="0"/>
            </a:br>
            <a:r>
              <a:rPr lang="hr-HR" dirty="0"/>
              <a:t>Ime i prezime, </a:t>
            </a:r>
            <a:r>
              <a:rPr lang="hr-HR" dirty="0" err="1"/>
              <a:t>AAI@EduHr</a:t>
            </a:r>
            <a:r>
              <a:rPr lang="hr-HR" dirty="0"/>
              <a:t> elektronički identitet te serijski broj tableta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F08E97-2BB7-44E1-9EDE-68F2743DB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641" y="772415"/>
            <a:ext cx="4279578" cy="4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C5C44-F2C1-479A-A952-9D04BDF1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5130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OPĆENITO O PROJEKTU</a:t>
            </a:r>
            <a:br>
              <a:rPr lang="en-US" sz="1400">
                <a:solidFill>
                  <a:srgbClr val="FFFFFF"/>
                </a:solidFill>
              </a:rPr>
            </a:br>
            <a:r>
              <a:rPr lang="en-US" sz="1400">
                <a:solidFill>
                  <a:srgbClr val="FFFFFF"/>
                </a:solidFill>
              </a:rPr>
              <a:t>Podrška provedbi Cjelovite kurikularne reforme Škola za život – faza II </a:t>
            </a:r>
          </a:p>
        </p:txBody>
      </p:sp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D7AE047E-2603-4E94-A073-57629D51B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644976"/>
              </p:ext>
            </p:extLst>
          </p:nvPr>
        </p:nvGraphicFramePr>
        <p:xfrm>
          <a:off x="4171950" y="537211"/>
          <a:ext cx="7623810" cy="599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9267F485-0BEE-4B71-AE97-17835DC0DE23}"/>
              </a:ext>
            </a:extLst>
          </p:cNvPr>
          <p:cNvSpPr/>
          <p:nvPr/>
        </p:nvSpPr>
        <p:spPr>
          <a:xfrm>
            <a:off x="194310" y="654993"/>
            <a:ext cx="3886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  <a:t>OPĆENITO</a:t>
            </a:r>
            <a:b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  <a:t>O PROJEKTU</a:t>
            </a:r>
            <a:r>
              <a:rPr lang="hr-HR" sz="4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hr-HR" sz="4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Podrška provedbi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Cjelovite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kurikularne</a:t>
            </a: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reforme (CKR)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Škola za život – faza II </a:t>
            </a:r>
          </a:p>
        </p:txBody>
      </p:sp>
    </p:spTree>
    <p:extLst>
      <p:ext uri="{BB962C8B-B14F-4D97-AF65-F5344CB8AC3E}">
        <p14:creationId xmlns:p14="http://schemas.microsoft.com/office/powerpoint/2010/main" val="15641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3C448F0F-E1D6-4421-AB45-F94EC6E9F0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068844"/>
              </p:ext>
            </p:extLst>
          </p:nvPr>
        </p:nvGraphicFramePr>
        <p:xfrm>
          <a:off x="5093208" y="582930"/>
          <a:ext cx="6576822" cy="554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CE1A6B48-C15E-4DC5-8326-C2877E1F14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91" y="101948"/>
            <a:ext cx="4615072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16"/>
            <a:ext cx="10515600" cy="1325563"/>
          </a:xfrm>
        </p:spPr>
        <p:txBody>
          <a:bodyPr/>
          <a:lstStyle/>
          <a:p>
            <a:r>
              <a:rPr lang="hr-HR" dirty="0">
                <a:ea typeface="+mj-lt"/>
                <a:cs typeface="+mj-lt"/>
              </a:rPr>
              <a:t>Zaduživanje tableta</a:t>
            </a:r>
            <a:endParaRPr lang="hr-HR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78992"/>
            <a:ext cx="11069782" cy="50411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b="1" dirty="0"/>
              <a:t>MZO</a:t>
            </a:r>
            <a:r>
              <a:rPr lang="hr-HR" dirty="0"/>
              <a:t> je nabavilo tablete za učenike </a:t>
            </a:r>
            <a:r>
              <a:rPr lang="hr-HR" i="1" dirty="0"/>
              <a:t>prvih, petih i sedmih razreda u </a:t>
            </a:r>
            <a:r>
              <a:rPr lang="hr-HR" i="1" dirty="0" err="1"/>
              <a:t>šk.god</a:t>
            </a:r>
            <a:r>
              <a:rPr lang="hr-HR" i="1" dirty="0"/>
              <a:t>. 2019./2020. </a:t>
            </a:r>
            <a:r>
              <a:rPr lang="hr-HR" dirty="0"/>
              <a:t>u sklopu </a:t>
            </a:r>
            <a:r>
              <a:rPr lang="hr-HR" b="1" dirty="0"/>
              <a:t>projekta CKR II – „Škola  za  život”</a:t>
            </a:r>
          </a:p>
          <a:p>
            <a:r>
              <a:rPr lang="hr-HR" b="1" dirty="0"/>
              <a:t>Ravnatelj </a:t>
            </a:r>
            <a:r>
              <a:rPr lang="hr-HR" dirty="0"/>
              <a:t>odlučuje o distribuciji i </a:t>
            </a:r>
            <a:r>
              <a:rPr lang="hr-HR" b="1" dirty="0"/>
              <a:t>načinu zaduživanja tableta u školi</a:t>
            </a:r>
          </a:p>
          <a:p>
            <a:r>
              <a:rPr lang="hr-HR" b="1" dirty="0"/>
              <a:t>Za učenike petih i sedmih razreda </a:t>
            </a:r>
            <a:r>
              <a:rPr lang="hr-HR" dirty="0"/>
              <a:t>planirano je individualno korištenje tableta te ih učenici mogu koristiti i u školi i kod kuće. </a:t>
            </a:r>
          </a:p>
          <a:p>
            <a:r>
              <a:rPr lang="hr-HR" dirty="0">
                <a:ea typeface="+mn-lt"/>
                <a:cs typeface="+mn-lt"/>
              </a:rPr>
              <a:t>Škola će za ovu školsku godinu </a:t>
            </a:r>
            <a:r>
              <a:rPr lang="hr-HR" b="1" dirty="0">
                <a:ea typeface="+mn-lt"/>
                <a:cs typeface="+mn-lt"/>
              </a:rPr>
              <a:t>dati na korištenje </a:t>
            </a:r>
            <a:r>
              <a:rPr lang="hr-HR" dirty="0">
                <a:ea typeface="+mn-lt"/>
                <a:cs typeface="+mn-lt"/>
              </a:rPr>
              <a:t>tablete </a:t>
            </a:r>
            <a:r>
              <a:rPr lang="hr-HR" b="1" dirty="0">
                <a:ea typeface="+mn-lt"/>
                <a:cs typeface="+mn-lt"/>
              </a:rPr>
              <a:t>učenicima 5. i 7. razreda </a:t>
            </a:r>
            <a:r>
              <a:rPr lang="hr-HR" dirty="0">
                <a:ea typeface="+mn-lt"/>
                <a:cs typeface="+mn-lt"/>
              </a:rPr>
              <a:t>koji će ih </a:t>
            </a:r>
            <a:r>
              <a:rPr lang="hr-HR" b="1" dirty="0">
                <a:ea typeface="+mn-lt"/>
                <a:cs typeface="+mn-lt"/>
              </a:rPr>
              <a:t>koristiti više godina</a:t>
            </a:r>
            <a:r>
              <a:rPr lang="hr-HR" dirty="0">
                <a:ea typeface="+mn-lt"/>
                <a:cs typeface="+mn-lt"/>
              </a:rPr>
              <a:t> odnosno </a:t>
            </a:r>
            <a:r>
              <a:rPr lang="hr-HR" b="1" dirty="0">
                <a:ea typeface="+mn-lt"/>
                <a:cs typeface="+mn-lt"/>
              </a:rPr>
              <a:t>do kraja njihovog osnovnog obrazovanja</a:t>
            </a:r>
            <a:r>
              <a:rPr lang="hr-HR" dirty="0">
                <a:ea typeface="+mn-lt"/>
                <a:cs typeface="+mn-lt"/>
              </a:rPr>
              <a:t>. </a:t>
            </a:r>
          </a:p>
          <a:p>
            <a:r>
              <a:rPr lang="hr-HR" dirty="0"/>
              <a:t>Tableti koji su planirani za učenike prvih razreda ostaju u školi i koristi će ih na nastavi </a:t>
            </a:r>
            <a:r>
              <a:rPr lang="hr-HR" b="1" dirty="0">
                <a:ea typeface="+mn-lt"/>
                <a:cs typeface="+mn-lt"/>
              </a:rPr>
              <a:t>učenici od 1. do 4. razreda osnovne škole</a:t>
            </a:r>
            <a:r>
              <a:rPr lang="hr-HR" dirty="0">
                <a:ea typeface="+mn-lt"/>
                <a:cs typeface="+mn-lt"/>
              </a:rPr>
              <a:t> pod nadzorom učitelja, najčešće u grupnom radu </a:t>
            </a:r>
            <a:r>
              <a:rPr lang="hr-HR" b="1" dirty="0">
                <a:ea typeface="+mn-lt"/>
                <a:cs typeface="+mn-lt"/>
              </a:rPr>
              <a:t>u omjeru 4 učenika na 1 tablet</a:t>
            </a:r>
            <a:r>
              <a:rPr lang="hr-HR" dirty="0">
                <a:ea typeface="+mn-lt"/>
                <a:cs typeface="+mn-lt"/>
              </a:rPr>
              <a:t>.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229" y="85886"/>
            <a:ext cx="2114203" cy="13213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432" y="410529"/>
            <a:ext cx="44005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002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Postupci u slučaju gubitka ili oštećenja tableta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2175" y="1298642"/>
            <a:ext cx="10763250" cy="52421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Tableti su u vlasništvu </a:t>
            </a:r>
            <a:r>
              <a:rPr lang="hr-HR" dirty="0" smtClean="0"/>
              <a:t>Škole.</a:t>
            </a:r>
            <a:endParaRPr lang="hr-HR" dirty="0"/>
          </a:p>
          <a:p>
            <a:pPr algn="just"/>
            <a:r>
              <a:rPr lang="hr-HR" b="1" dirty="0"/>
              <a:t>Garancija</a:t>
            </a:r>
            <a:r>
              <a:rPr lang="hr-HR" dirty="0"/>
              <a:t> (u trajanju od 24 mjeseca) i ostali uvjeti u vezi servisiranja opreme određuju se ugovorom o nabavi s </a:t>
            </a:r>
            <a:r>
              <a:rPr lang="hr-HR" dirty="0" smtClean="0"/>
              <a:t>dobavljačem.</a:t>
            </a:r>
            <a:endParaRPr lang="hr-HR" dirty="0"/>
          </a:p>
          <a:p>
            <a:pPr algn="just"/>
            <a:r>
              <a:rPr lang="hr-HR" b="1" dirty="0"/>
              <a:t>Roditelji </a:t>
            </a:r>
            <a:r>
              <a:rPr lang="hr-HR" dirty="0" smtClean="0"/>
              <a:t>potpisuju </a:t>
            </a:r>
            <a:r>
              <a:rPr lang="hr-HR" b="1" dirty="0"/>
              <a:t>revers</a:t>
            </a:r>
            <a:r>
              <a:rPr lang="hr-HR" dirty="0"/>
              <a:t> kojim se obvezuju da će im dijete čuvati i odgovorno se odnositi prema dobivenom uređaju, te će ga uščuvanog vratiti na kraju nastavne godine ili po prestanku statusa učenika u našoj </a:t>
            </a:r>
            <a:r>
              <a:rPr lang="hr-HR" dirty="0" smtClean="0"/>
              <a:t>školi.</a:t>
            </a:r>
            <a:endParaRPr lang="hr-HR" dirty="0"/>
          </a:p>
          <a:p>
            <a:pPr algn="just"/>
            <a:r>
              <a:rPr lang="hr-HR" dirty="0"/>
              <a:t>U slučaju da uređaj bude uništen, oštećen ili izgubljen, </a:t>
            </a:r>
            <a:r>
              <a:rPr lang="hr-HR" dirty="0" smtClean="0"/>
              <a:t>škola nije obavezna dodijeliti novi uređaj. Roditelji mogu kupiti novi uređaj preko škole ili omogućiti svojoj djeci </a:t>
            </a:r>
            <a:r>
              <a:rPr lang="hr-HR" dirty="0" err="1" smtClean="0"/>
              <a:t>tablet</a:t>
            </a:r>
            <a:r>
              <a:rPr lang="hr-HR" dirty="0" smtClean="0"/>
              <a:t> koji će koristiti u nastavi. </a:t>
            </a:r>
            <a:endParaRPr lang="hr-HR" dirty="0"/>
          </a:p>
          <a:p>
            <a:r>
              <a:rPr lang="hr-HR" b="1" dirty="0"/>
              <a:t>Maloprodajna cijena </a:t>
            </a:r>
            <a:r>
              <a:rPr lang="hr-HR" dirty="0"/>
              <a:t>ovoga tableta </a:t>
            </a:r>
            <a:r>
              <a:rPr lang="hr-HR" dirty="0" smtClean="0"/>
              <a:t>iznosi </a:t>
            </a:r>
            <a:r>
              <a:rPr lang="hr-HR" dirty="0"/>
              <a:t>1104,00 </a:t>
            </a:r>
            <a:r>
              <a:rPr lang="hr-HR" dirty="0" smtClean="0"/>
              <a:t>kuna kod dobavljača S&amp;T i naručuje se izravno preko </a:t>
            </a:r>
            <a:r>
              <a:rPr lang="hr-HR" dirty="0" err="1" smtClean="0"/>
              <a:t>Carneta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93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računalo&#10;&#10;Opis je automatski generiran">
            <a:extLst>
              <a:ext uri="{FF2B5EF4-FFF2-40B4-BE49-F238E27FC236}">
                <a16:creationId xmlns:a16="http://schemas.microsoft.com/office/drawing/2014/main" id="{4E9AF7D8-3CE8-46E6-A355-E1D65064F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1" r="-1" b="398"/>
          <a:stretch/>
        </p:blipFill>
        <p:spPr>
          <a:xfrm>
            <a:off x="20" y="10"/>
            <a:ext cx="9272902" cy="685799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C96BFCBC-1E67-4A11-9332-069B017E4B28}"/>
              </a:ext>
            </a:extLst>
          </p:cNvPr>
          <p:cNvSpPr/>
          <p:nvPr/>
        </p:nvSpPr>
        <p:spPr>
          <a:xfrm>
            <a:off x="9637099" y="2503883"/>
            <a:ext cx="2554901" cy="394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hr-HR" sz="2200" dirty="0"/>
              <a:t>Sadržaj: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200" dirty="0" smtClean="0"/>
              <a:t>t</a:t>
            </a:r>
            <a:r>
              <a:rPr lang="en-US" sz="2200" dirty="0" err="1" smtClean="0"/>
              <a:t>ehničke</a:t>
            </a:r>
            <a:r>
              <a:rPr lang="en-US" sz="2200" dirty="0" smtClean="0"/>
              <a:t> </a:t>
            </a:r>
            <a:r>
              <a:rPr lang="en-US" sz="2200" dirty="0" err="1" smtClean="0"/>
              <a:t>specifikacije</a:t>
            </a:r>
            <a:endParaRPr lang="hr-HR" sz="2200" dirty="0" smtClean="0"/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200" dirty="0"/>
              <a:t>z</a:t>
            </a:r>
            <a:r>
              <a:rPr lang="hr-HR" sz="2200" dirty="0" smtClean="0"/>
              <a:t>aštita </a:t>
            </a:r>
            <a:r>
              <a:rPr lang="hr-HR" sz="2200" dirty="0"/>
              <a:t>tableta i </a:t>
            </a:r>
            <a:r>
              <a:rPr lang="hr-HR" sz="2200" dirty="0" smtClean="0"/>
              <a:t>zaslona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200" dirty="0"/>
              <a:t>z</a:t>
            </a:r>
            <a:r>
              <a:rPr lang="hr-HR" sz="2200" dirty="0" smtClean="0"/>
              <a:t>aključivanje uređaja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200" dirty="0"/>
              <a:t>i</a:t>
            </a:r>
            <a:r>
              <a:rPr lang="hr-HR" sz="2200" dirty="0" smtClean="0"/>
              <a:t>nstalirane aplikacije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sz="2200" dirty="0"/>
              <a:t>s</a:t>
            </a:r>
            <a:r>
              <a:rPr lang="hr-HR" sz="2200" dirty="0" smtClean="0"/>
              <a:t>pajanje </a:t>
            </a:r>
            <a:r>
              <a:rPr lang="hr-HR" sz="2200" dirty="0"/>
              <a:t>na Internet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hr-HR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 </a:t>
            </a: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96BFCBC-1E67-4A11-9332-069B017E4B28}"/>
              </a:ext>
            </a:extLst>
          </p:cNvPr>
          <p:cNvSpPr/>
          <p:nvPr/>
        </p:nvSpPr>
        <p:spPr>
          <a:xfrm>
            <a:off x="9180721" y="628906"/>
            <a:ext cx="2739303" cy="146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r-HR" sz="3300" b="1" dirty="0">
                <a:latin typeface="+mj-lt"/>
                <a:ea typeface="+mj-ea"/>
                <a:cs typeface="+mj-cs"/>
              </a:rPr>
              <a:t>UPOZNAJMO SE SA TABLETOM </a:t>
            </a:r>
          </a:p>
        </p:txBody>
      </p:sp>
    </p:spTree>
    <p:extLst>
      <p:ext uri="{BB962C8B-B14F-4D97-AF65-F5344CB8AC3E}">
        <p14:creationId xmlns:p14="http://schemas.microsoft.com/office/powerpoint/2010/main" val="38462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BD2D58-C1AF-4206-BC77-6B0C7A2F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93" y="1053472"/>
            <a:ext cx="3505495" cy="2089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Tehničke specifikacije tablet računala</a:t>
            </a:r>
            <a:endParaRPr lang="hr-HR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9B9C117C-1288-4D1F-9429-264497584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288" y="3336053"/>
            <a:ext cx="3505200" cy="1990882"/>
          </a:xfrm>
          <a:prstGeom prst="rect">
            <a:avLst/>
          </a:prstGeom>
        </p:spPr>
      </p:pic>
      <p:graphicFrame>
        <p:nvGraphicFramePr>
          <p:cNvPr id="12" name="Rezervirano mjesto sadržaja 3">
            <a:extLst>
              <a:ext uri="{FF2B5EF4-FFF2-40B4-BE49-F238E27FC236}">
                <a16:creationId xmlns:a16="http://schemas.microsoft.com/office/drawing/2014/main" id="{1DA92C48-0B54-4180-AF24-78B3107B0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434872"/>
              </p:ext>
            </p:extLst>
          </p:nvPr>
        </p:nvGraphicFramePr>
        <p:xfrm>
          <a:off x="5405862" y="841985"/>
          <a:ext cx="6019332" cy="517080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26129">
                  <a:extLst>
                    <a:ext uri="{9D8B030D-6E8A-4147-A177-3AD203B41FA5}">
                      <a16:colId xmlns:a16="http://schemas.microsoft.com/office/drawing/2014/main" val="635380699"/>
                    </a:ext>
                  </a:extLst>
                </a:gridCol>
                <a:gridCol w="4493203">
                  <a:extLst>
                    <a:ext uri="{9D8B030D-6E8A-4147-A177-3AD203B41FA5}">
                      <a16:colId xmlns:a16="http://schemas.microsoft.com/office/drawing/2014/main" val="1365833139"/>
                    </a:ext>
                  </a:extLst>
                </a:gridCol>
              </a:tblGrid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S&amp;T powered by Foxconn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489211147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Model: 8788_7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9473856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Element / komponenta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Tehničke specifikacije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0049982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Procesor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8-jezgreni, 2.0 GHz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3091351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RAM memorija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GB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02466776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Kapacitet pohrane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Interna memorija (ROM): 32 GB, podrška za Micro SD karticu  128 GB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7175226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Zaslon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Dijagonala: 10,1˝, rezolucija: 1280 x 800, IPS, Multi-touch (10 točki)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7772111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Konektori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USB 2.0 tip C, 3.5 mm stereo slušalice, ugrađeni čitač Micro SD kartice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82457559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Operativni sustav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Android 9.0, GMS certificiran i instaliran, hrvatski jezik predinstaliran i predodabran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53923074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Zvučnici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 ugrađena zvučnika (stereo)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96595513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Konektivnost 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Wi-Fi: 802.11 a/b/g/n/ac 2.4 GHz + 5 GHz,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607945004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Bluetooth 4.2, 4G/LTE (nano-sim)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83215341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Senzori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GPS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48842743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Napajanje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AC napajanje AC100-240V, 50-60Hz, DC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57393847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Punjač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Punjač 5V-2A, zasebni kabel za punjenje (USB tip A – USB tip C)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0734552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Baterija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Kapacitet: 8000 mAh, Li-Polimer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69005880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Jamstvo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 mjeseca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32628285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Zaštita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Tvornički ugrađeni zaštitni etui  s postoljem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9987019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Ergonomija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Ugrađeno postolje za tablet (tablet može stajati u polu uspravnom položaju)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36273360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Certifikati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ROHS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971241540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WEEE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6338012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4183165384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Kamera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Stražnja: 2.0 MP, prednja: 2.0 MP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19523195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Trajnost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Certificirano sukladno: IEC 60068-2-27 / IEC 60068-2-47 (trešnja, vibracija, udarac)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397898685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Certificirano sukladno: IEC 60068-2-31 (padovi i prevrtanje)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0065557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Dokumenti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Jamstveni list, priručnik za korisnike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41571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59" b="14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55065B835D544D891D075ECA0FC8CB" ma:contentTypeVersion="41" ma:contentTypeDescription="Create a new document." ma:contentTypeScope="" ma:versionID="4010dc53fbc9863c84e6572eca6eea12">
  <xsd:schema xmlns:xsd="http://www.w3.org/2001/XMLSchema" xmlns:xs="http://www.w3.org/2001/XMLSchema" xmlns:p="http://schemas.microsoft.com/office/2006/metadata/properties" xmlns:ns3="d559c2da-56df-4bfe-ab38-dd24cbafdfd4" xmlns:ns4="6c570e8d-7079-4bb6-a7be-5bd290c56ee3" targetNamespace="http://schemas.microsoft.com/office/2006/metadata/properties" ma:root="true" ma:fieldsID="433e4d94ec330bbccb2eb20af6c0f91c" ns3:_="" ns4:_="">
    <xsd:import namespace="d559c2da-56df-4bfe-ab38-dd24cbafdfd4"/>
    <xsd:import namespace="6c570e8d-7079-4bb6-a7be-5bd290c56ee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Location" minOccurs="0"/>
                <xsd:element ref="ns4:Math_Settings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Distribution_Groups" minOccurs="0"/>
                <xsd:element ref="ns4:LMS_Mappin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9c2da-56df-4bfe-ab38-dd24cbafdf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70e8d-7079-4bb6-a7be-5bd290c56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Leaders" ma:index="3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0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1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2" nillable="true" ma:displayName="Has Leaders Only SectionGroup" ma:internalName="Has_Leaders_Only_SectionGroup">
      <xsd:simpleType>
        <xsd:restriction base="dms:Boolean"/>
      </xsd:simpleType>
    </xsd:element>
    <xsd:element name="Distribution_Groups" ma:index="4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4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c570e8d-7079-4bb6-a7be-5bd290c56ee3" xsi:nil="true"/>
    <Is_Collaboration_Space_Locked xmlns="6c570e8d-7079-4bb6-a7be-5bd290c56ee3" xsi:nil="true"/>
    <FolderType xmlns="6c570e8d-7079-4bb6-a7be-5bd290c56ee3" xsi:nil="true"/>
    <Teachers xmlns="6c570e8d-7079-4bb6-a7be-5bd290c56ee3">
      <UserInfo>
        <DisplayName/>
        <AccountId xsi:nil="true"/>
        <AccountType/>
      </UserInfo>
    </Teachers>
    <NotebookType xmlns="6c570e8d-7079-4bb6-a7be-5bd290c56ee3" xsi:nil="true"/>
    <Leaders xmlns="6c570e8d-7079-4bb6-a7be-5bd290c56ee3">
      <UserInfo>
        <DisplayName/>
        <AccountId xsi:nil="true"/>
        <AccountType/>
      </UserInfo>
    </Leaders>
    <Members xmlns="6c570e8d-7079-4bb6-a7be-5bd290c56ee3">
      <UserInfo>
        <DisplayName/>
        <AccountId xsi:nil="true"/>
        <AccountType/>
      </UserInfo>
    </Members>
    <Has_Leaders_Only_SectionGroup xmlns="6c570e8d-7079-4bb6-a7be-5bd290c56ee3" xsi:nil="true"/>
    <Invited_Members xmlns="6c570e8d-7079-4bb6-a7be-5bd290c56ee3" xsi:nil="true"/>
    <Invited_Teachers xmlns="6c570e8d-7079-4bb6-a7be-5bd290c56ee3" xsi:nil="true"/>
    <Invited_Students xmlns="6c570e8d-7079-4bb6-a7be-5bd290c56ee3" xsi:nil="true"/>
    <TeamsChannelId xmlns="6c570e8d-7079-4bb6-a7be-5bd290c56ee3" xsi:nil="true"/>
    <IsNotebookLocked xmlns="6c570e8d-7079-4bb6-a7be-5bd290c56ee3" xsi:nil="true"/>
    <Owner xmlns="6c570e8d-7079-4bb6-a7be-5bd290c56ee3">
      <UserInfo>
        <DisplayName/>
        <AccountId xsi:nil="true"/>
        <AccountType/>
      </UserInfo>
    </Owner>
    <CultureName xmlns="6c570e8d-7079-4bb6-a7be-5bd290c56ee3" xsi:nil="true"/>
    <Distribution_Groups xmlns="6c570e8d-7079-4bb6-a7be-5bd290c56ee3" xsi:nil="true"/>
    <AppVersion xmlns="6c570e8d-7079-4bb6-a7be-5bd290c56ee3" xsi:nil="true"/>
    <Invited_Leaders xmlns="6c570e8d-7079-4bb6-a7be-5bd290c56ee3" xsi:nil="true"/>
    <Students xmlns="6c570e8d-7079-4bb6-a7be-5bd290c56ee3">
      <UserInfo>
        <DisplayName/>
        <AccountId xsi:nil="true"/>
        <AccountType/>
      </UserInfo>
    </Students>
    <Student_Groups xmlns="6c570e8d-7079-4bb6-a7be-5bd290c56ee3">
      <UserInfo>
        <DisplayName/>
        <AccountId xsi:nil="true"/>
        <AccountType/>
      </UserInfo>
    </Student_Groups>
    <Templates xmlns="6c570e8d-7079-4bb6-a7be-5bd290c56ee3" xsi:nil="true"/>
    <Math_Settings xmlns="6c570e8d-7079-4bb6-a7be-5bd290c56ee3" xsi:nil="true"/>
    <LMS_Mappings xmlns="6c570e8d-7079-4bb6-a7be-5bd290c56ee3" xsi:nil="true"/>
    <Self_Registration_Enabled xmlns="6c570e8d-7079-4bb6-a7be-5bd290c56ee3" xsi:nil="true"/>
    <Has_Teacher_Only_SectionGroup xmlns="6c570e8d-7079-4bb6-a7be-5bd290c56ee3" xsi:nil="true"/>
    <Member_Groups xmlns="6c570e8d-7079-4bb6-a7be-5bd290c56ee3">
      <UserInfo>
        <DisplayName/>
        <AccountId xsi:nil="true"/>
        <AccountType/>
      </UserInfo>
    </Member_Groups>
  </documentManagement>
</p:properties>
</file>

<file path=customXml/itemProps1.xml><?xml version="1.0" encoding="utf-8"?>
<ds:datastoreItem xmlns:ds="http://schemas.openxmlformats.org/officeDocument/2006/customXml" ds:itemID="{7FAF54E4-832A-416C-94A6-DC8307CB5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59c2da-56df-4bfe-ab38-dd24cbafdfd4"/>
    <ds:schemaRef ds:uri="6c570e8d-7079-4bb6-a7be-5bd290c56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F80E79-A310-470A-8327-2F6791833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96F569-0BF5-45B3-96A0-317CF7A9C2D1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6c570e8d-7079-4bb6-a7be-5bd290c56ee3"/>
    <ds:schemaRef ds:uri="http://purl.org/dc/terms/"/>
    <ds:schemaRef ds:uri="http://schemas.openxmlformats.org/package/2006/metadata/core-properties"/>
    <ds:schemaRef ds:uri="d559c2da-56df-4bfe-ab38-dd24cbafdfd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1410</Words>
  <Application>Microsoft Office PowerPoint</Application>
  <PresentationFormat>Široki zaslon</PresentationFormat>
  <Paragraphs>266</Paragraphs>
  <Slides>28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Impact</vt:lpstr>
      <vt:lpstr>Trebuchet MS</vt:lpstr>
      <vt:lpstr>Office Theme</vt:lpstr>
      <vt:lpstr>Tema sustava Office</vt:lpstr>
      <vt:lpstr>PowerPoint prezentacija</vt:lpstr>
      <vt:lpstr>Sadržaj:</vt:lpstr>
      <vt:lpstr>OPĆENITO O PROJEKTU Podrška provedbi Cjelovite kurikularne reforme Škola za život – faza II </vt:lpstr>
      <vt:lpstr>PowerPoint prezentacija</vt:lpstr>
      <vt:lpstr>Zaduživanje tableta</vt:lpstr>
      <vt:lpstr>Postupci u slučaju gubitka ili oštećenja tableta</vt:lpstr>
      <vt:lpstr>PowerPoint prezentacija</vt:lpstr>
      <vt:lpstr>Tehničke specifikacije tablet računala</vt:lpstr>
      <vt:lpstr>PowerPoint prezentacija</vt:lpstr>
      <vt:lpstr>PowerPoint prezentacija</vt:lpstr>
      <vt:lpstr>Sadržaj kutije:</vt:lpstr>
      <vt:lpstr>PowerPoint prezentacija</vt:lpstr>
      <vt:lpstr>Zaštita tableta od fizičkih oštećenja</vt:lpstr>
      <vt:lpstr>Zaštita zaslona od fizičkog oštećenja</vt:lpstr>
      <vt:lpstr>Zaključavanje uređaja</vt:lpstr>
      <vt:lpstr>Što učenik može, a što ne?</vt:lpstr>
      <vt:lpstr>Instalirane aplikacije na tabletu</vt:lpstr>
      <vt:lpstr>PowerPoint prezentacija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Spajanje tableta na internet</vt:lpstr>
      <vt:lpstr>Popis internetskih domena</vt:lpstr>
      <vt:lpstr>PowerPoint prezentacija</vt:lpstr>
      <vt:lpstr>Savjeti za kvalitetno korištenje tableta</vt:lpstr>
      <vt:lpstr>Administrator tableta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PEDAGOG</dc:creator>
  <cp:keywords>Škola_za_život;tablet;administrator_tableta</cp:keywords>
  <cp:lastModifiedBy>korisnik</cp:lastModifiedBy>
  <cp:revision>30</cp:revision>
  <dcterms:created xsi:type="dcterms:W3CDTF">2020-02-02T21:04:09Z</dcterms:created>
  <dcterms:modified xsi:type="dcterms:W3CDTF">2020-03-12T09:23:57Z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0x010100D455065B835D544D891D075ECA0FC8CB</vt:lpwstr>
  </property>
</Properties>
</file>