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8" r:id="rId3"/>
    <p:sldId id="269" r:id="rId4"/>
    <p:sldId id="257" r:id="rId5"/>
    <p:sldId id="263" r:id="rId6"/>
    <p:sldId id="267" r:id="rId7"/>
    <p:sldId id="258" r:id="rId8"/>
    <p:sldId id="259" r:id="rId9"/>
    <p:sldId id="270" r:id="rId10"/>
    <p:sldId id="261" r:id="rId11"/>
    <p:sldId id="266" r:id="rId12"/>
    <p:sldId id="262" r:id="rId13"/>
    <p:sldId id="265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2" y="4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6013-3AF0-4C34-BEDB-E73E43EA1807}" type="datetimeFigureOut">
              <a:rPr lang="hr-HR" smtClean="0"/>
              <a:t>31.8.2020.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F2F9-D6E8-4F1D-89A8-731A120786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2601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6013-3AF0-4C34-BEDB-E73E43EA1807}" type="datetimeFigureOut">
              <a:rPr lang="hr-HR" smtClean="0"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F2F9-D6E8-4F1D-89A8-731A120786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814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6013-3AF0-4C34-BEDB-E73E43EA1807}" type="datetimeFigureOut">
              <a:rPr lang="hr-HR" smtClean="0"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F2F9-D6E8-4F1D-89A8-731A120786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29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6013-3AF0-4C34-BEDB-E73E43EA1807}" type="datetimeFigureOut">
              <a:rPr lang="hr-HR" smtClean="0"/>
              <a:t>31.8.2020.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F2F9-D6E8-4F1D-89A8-731A120786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4565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6013-3AF0-4C34-BEDB-E73E43EA1807}" type="datetimeFigureOut">
              <a:rPr lang="hr-HR" smtClean="0"/>
              <a:t>31.8.2020.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F2F9-D6E8-4F1D-89A8-731A120786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8261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6013-3AF0-4C34-BEDB-E73E43EA1807}" type="datetimeFigureOut">
              <a:rPr lang="hr-HR" smtClean="0"/>
              <a:t>31.8.2020.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F2F9-D6E8-4F1D-89A8-731A120786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1366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6013-3AF0-4C34-BEDB-E73E43EA1807}" type="datetimeFigureOut">
              <a:rPr lang="hr-HR" smtClean="0"/>
              <a:t>31.8.2020.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F2F9-D6E8-4F1D-89A8-731A12078623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630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6013-3AF0-4C34-BEDB-E73E43EA1807}" type="datetimeFigureOut">
              <a:rPr lang="hr-HR" smtClean="0"/>
              <a:t>31.8.2020.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F2F9-D6E8-4F1D-89A8-731A120786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66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6013-3AF0-4C34-BEDB-E73E43EA1807}" type="datetimeFigureOut">
              <a:rPr lang="hr-HR" smtClean="0"/>
              <a:t>31.8.2020.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F2F9-D6E8-4F1D-89A8-731A120786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9139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6013-3AF0-4C34-BEDB-E73E43EA1807}" type="datetimeFigureOut">
              <a:rPr lang="hr-HR" smtClean="0"/>
              <a:t>31.8.2020.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F2F9-D6E8-4F1D-89A8-731A120786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329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F6013-3AF0-4C34-BEDB-E73E43EA1807}" type="datetimeFigureOut">
              <a:rPr lang="hr-HR" smtClean="0"/>
              <a:t>31.8.2020.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F2F9-D6E8-4F1D-89A8-731A120786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351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045" y="964692"/>
            <a:ext cx="5937755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42F6013-3AF0-4C34-BEDB-E73E43EA1807}" type="datetimeFigureOut">
              <a:rPr lang="hr-HR" smtClean="0"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800F2F9-D6E8-4F1D-89A8-731A120786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0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os-pzrinskog-zg.skole.hr/?news_hk=1&amp;news_id=628&amp;mshow=290#mod_new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ospz@os-pzrinskog-zg.skole.hr" TargetMode="External"/><Relationship Id="rId2" Type="http://schemas.openxmlformats.org/officeDocument/2006/relationships/hyperlink" Target="http://www.os-pzrinskog-zg.skole.h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nella0411@gmail.com" TargetMode="External"/><Relationship Id="rId7" Type="http://schemas.openxmlformats.org/officeDocument/2006/relationships/image" Target="../media/image5.gif"/><Relationship Id="rId2" Type="http://schemas.openxmlformats.org/officeDocument/2006/relationships/hyperlink" Target="mailto:ljerkatom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ristina1969@gmail.com" TargetMode="External"/><Relationship Id="rId5" Type="http://schemas.openxmlformats.org/officeDocument/2006/relationships/hyperlink" Target="mailto:ivana.buky4@gmail.com" TargetMode="External"/><Relationship Id="rId4" Type="http://schemas.openxmlformats.org/officeDocument/2006/relationships/hyperlink" Target="mailto:davorka.siketic@gmail.c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helena.gasljevic@skole.hr" TargetMode="External"/><Relationship Id="rId2" Type="http://schemas.openxmlformats.org/officeDocument/2006/relationships/hyperlink" Target="mailto:andrea.fajdetic@skole.h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njiznica.ospz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OŠ Petra Zrinskog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Polazak u 1. razred</a:t>
            </a:r>
          </a:p>
          <a:p>
            <a:r>
              <a:rPr lang="hr-HR" dirty="0"/>
              <a:t>šk. god. 2020./2021.</a:t>
            </a:r>
          </a:p>
        </p:txBody>
      </p:sp>
      <p:pic>
        <p:nvPicPr>
          <p:cNvPr id="1026" name="Picture 2" descr="http://os-pzrinskog-zg.skole.hr/upload/os-pzrinskog-zg/images/headers/Image/logo__skole_2013_za_web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23" y="2147850"/>
            <a:ext cx="7670754" cy="188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346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Školska kuhinja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Mliječni obrok 3,50kn</a:t>
            </a:r>
          </a:p>
          <a:p>
            <a:r>
              <a:rPr lang="hr-HR" dirty="0"/>
              <a:t>Ručak 9kn; PB 6,50kn</a:t>
            </a:r>
          </a:p>
          <a:p>
            <a:r>
              <a:rPr lang="hr-HR" dirty="0"/>
              <a:t>Užina (boravak) 2kn</a:t>
            </a:r>
          </a:p>
        </p:txBody>
      </p:sp>
      <p:pic>
        <p:nvPicPr>
          <p:cNvPr id="6146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6748"/>
            <a:ext cx="3289548" cy="242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047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/>
          <a:lstStyle/>
          <a:p>
            <a:r>
              <a:rPr lang="hr-HR" dirty="0"/>
              <a:t>Svaki učenik mora imati papučice za kretanje po školi i razredu. </a:t>
            </a:r>
          </a:p>
          <a:p>
            <a:endParaRPr lang="hr-HR" dirty="0"/>
          </a:p>
        </p:txBody>
      </p:sp>
      <p:pic>
        <p:nvPicPr>
          <p:cNvPr id="8194" name="Picture 2" descr="Slikovni rezultat za borovo školske papuč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6360790" cy="424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877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Kako pripremiti školarca za prvi razred?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Promet- upoznati put do škole</a:t>
            </a:r>
          </a:p>
          <a:p>
            <a:r>
              <a:rPr lang="hr-HR" dirty="0"/>
              <a:t>Osigurati radni kutak</a:t>
            </a:r>
          </a:p>
          <a:p>
            <a:r>
              <a:rPr lang="hr-HR" dirty="0"/>
              <a:t>Dnevni ritam- naviknuti na rano ustajanje</a:t>
            </a:r>
          </a:p>
          <a:p>
            <a:r>
              <a:rPr lang="hr-HR" dirty="0"/>
              <a:t>Pravilno držanje</a:t>
            </a:r>
          </a:p>
          <a:p>
            <a:r>
              <a:rPr lang="hr-HR" dirty="0"/>
              <a:t>Druženje s djetetom</a:t>
            </a:r>
          </a:p>
          <a:p>
            <a:r>
              <a:rPr lang="hr-HR" dirty="0"/>
              <a:t>Briga o sebi (higijena)</a:t>
            </a:r>
          </a:p>
          <a:p>
            <a:r>
              <a:rPr lang="hr-HR" dirty="0"/>
              <a:t>Zadovoljavanje znatiželje</a:t>
            </a:r>
          </a:p>
        </p:txBody>
      </p:sp>
      <p:sp>
        <p:nvSpPr>
          <p:cNvPr id="4" name="AutoShape 2" descr="Slikovni rezultat za prvi razr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32" name="Picture 8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402" y="3861048"/>
            <a:ext cx="3659398" cy="226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088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likovni rezultat za good lu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36712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76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0C3BD7-75A7-4FC4-BB27-D9D04B713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Zašto prezentacija?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51FEA3F-60D4-44DE-A99A-4A54B476E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dirty="0"/>
              <a:t>Poštovani i dragi roditelji/skrbnici,</a:t>
            </a:r>
          </a:p>
          <a:p>
            <a:pPr marL="0" indent="0" algn="ctr">
              <a:buNone/>
            </a:pPr>
            <a:r>
              <a:rPr lang="hr-HR" dirty="0"/>
              <a:t>iako bismo rado održali susret uživo s Vama, radi epidemioloških mjera ćemo Vam na ovaj način pokušati približiti neke važne informacije vezane uz polazak u školu.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/>
              <a:t>Sve ostale važne informacije koje nisu u ovoj prezentaciji dobit ćete od svojih učiteljica.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714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F86986-EF74-406D-9265-FD67F893C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Kratko o školi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157BF25-E562-441D-8DDD-25C152B1F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Naša škola osnovana je davne 1875. godine u kući tvorničara </a:t>
            </a:r>
            <a:r>
              <a:rPr lang="hr-HR" dirty="0" err="1"/>
              <a:t>Hinka</a:t>
            </a:r>
            <a:r>
              <a:rPr lang="hr-HR" dirty="0"/>
              <a:t> </a:t>
            </a:r>
            <a:r>
              <a:rPr lang="hr-HR" dirty="0" err="1"/>
              <a:t>Katzea</a:t>
            </a:r>
            <a:r>
              <a:rPr lang="hr-HR" dirty="0"/>
              <a:t>  u Ilici 285 te se ubraja u jednu od najstarijih škola grada Zagreba. </a:t>
            </a:r>
          </a:p>
          <a:p>
            <a:r>
              <a:rPr lang="hr-HR" dirty="0"/>
              <a:t>Ove godine škola je proslavila 145. obljetnicu. </a:t>
            </a:r>
          </a:p>
          <a:p>
            <a:r>
              <a:rPr lang="hr-HR" dirty="0"/>
              <a:t>Radi oštećenja koja je škola pretrpjela u potresu koji se dogodio 22.3.2020., učenici će u školskoj godini 2020./2021. nastavu pohađati u drugim školama.  Više o tome možete vidjeti na sljedećoj </a:t>
            </a:r>
            <a:r>
              <a:rPr lang="hr-HR" dirty="0">
                <a:hlinkClick r:id="rId2"/>
              </a:rPr>
              <a:t>poveznici</a:t>
            </a:r>
            <a:r>
              <a:rPr lang="hr-H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44275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Osobna karta škole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06044" y="2224336"/>
            <a:ext cx="5937755" cy="3101983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Zagreb, Krajiška 9</a:t>
            </a:r>
          </a:p>
          <a:p>
            <a:pPr marL="0" indent="0">
              <a:buNone/>
            </a:pPr>
            <a:r>
              <a:rPr lang="hr-HR" b="1" i="0" dirty="0">
                <a:solidFill>
                  <a:srgbClr val="35586E"/>
                </a:solidFill>
                <a:effectLst/>
                <a:latin typeface="inherit"/>
                <a:hlinkClick r:id="rId2"/>
              </a:rPr>
              <a:t>http://www.os-pzrinskog-zg.skole.hr/</a:t>
            </a:r>
            <a:endParaRPr lang="hr-HR" b="1" i="0" dirty="0">
              <a:solidFill>
                <a:srgbClr val="35586E"/>
              </a:solidFill>
              <a:effectLst/>
              <a:latin typeface="inherit"/>
            </a:endParaRPr>
          </a:p>
          <a:p>
            <a:pPr marL="0" indent="0">
              <a:buNone/>
            </a:pPr>
            <a:r>
              <a:rPr lang="hr-HR" dirty="0"/>
              <a:t> </a:t>
            </a:r>
            <a:r>
              <a:rPr lang="hr-HR" dirty="0">
                <a:hlinkClick r:id="rId3"/>
              </a:rPr>
              <a:t>ospz@os-pzrinskog-zg.skole.hr</a:t>
            </a:r>
            <a:r>
              <a:rPr lang="hr-HR" dirty="0"/>
              <a:t> </a:t>
            </a:r>
            <a:r>
              <a:rPr lang="hr-HR" b="1" i="0" dirty="0">
                <a:solidFill>
                  <a:srgbClr val="35586E"/>
                </a:solidFill>
                <a:effectLst/>
                <a:latin typeface="inherit"/>
              </a:rPr>
              <a:t> </a:t>
            </a:r>
          </a:p>
          <a:p>
            <a:pPr marL="0" indent="0">
              <a:buNone/>
            </a:pPr>
            <a:endParaRPr lang="pl-PL" b="1" dirty="0"/>
          </a:p>
          <a:p>
            <a:endParaRPr lang="pl-PL" b="1" dirty="0"/>
          </a:p>
          <a:p>
            <a:endParaRPr lang="pl-PL" dirty="0"/>
          </a:p>
          <a:p>
            <a:endParaRPr lang="hr-HR" dirty="0"/>
          </a:p>
        </p:txBody>
      </p:sp>
      <p:graphicFrame>
        <p:nvGraphicFramePr>
          <p:cNvPr id="4" name="Tablica 3"/>
          <p:cNvGraphicFramePr>
            <a:graphicFrameLocks noGrp="1"/>
          </p:cNvGraphicFramePr>
          <p:nvPr/>
        </p:nvGraphicFramePr>
        <p:xfrm>
          <a:off x="323528" y="3501008"/>
          <a:ext cx="8229600" cy="27432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hr-HR" b="1" dirty="0">
                          <a:effectLst/>
                          <a:latin typeface="inherit"/>
                        </a:rPr>
                        <a:t>RAVNATELJICA ŠKOLE:</a:t>
                      </a:r>
                      <a:endParaRPr lang="hr-HR" dirty="0">
                        <a:effectLst/>
                        <a:latin typeface="inheri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b="1" dirty="0">
                          <a:effectLst/>
                          <a:latin typeface="inherit"/>
                        </a:rPr>
                        <a:t>MIRJANA JERMOL, dipl. učiteljica</a:t>
                      </a:r>
                      <a:endParaRPr lang="hr-HR" dirty="0">
                        <a:effectLst/>
                        <a:latin typeface="inheri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ica 4"/>
          <p:cNvGraphicFramePr>
            <a:graphicFrameLocks noGrp="1"/>
          </p:cNvGraphicFramePr>
          <p:nvPr/>
        </p:nvGraphicFramePr>
        <p:xfrm>
          <a:off x="323528" y="4221088"/>
          <a:ext cx="8229600" cy="1463040"/>
        </p:xfrm>
        <a:graphic>
          <a:graphicData uri="http://schemas.openxmlformats.org/drawingml/2006/table">
            <a:tbl>
              <a:tblPr/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1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hr-HR" sz="1600" b="1" dirty="0">
                          <a:effectLst/>
                          <a:latin typeface="inherit"/>
                        </a:rPr>
                        <a:t>STRUČNI</a:t>
                      </a:r>
                      <a:r>
                        <a:rPr lang="hr-HR" sz="1600" b="1" baseline="0" dirty="0">
                          <a:effectLst/>
                          <a:latin typeface="inherit"/>
                        </a:rPr>
                        <a:t> </a:t>
                      </a:r>
                      <a:r>
                        <a:rPr lang="hr-HR" sz="1600" b="1" dirty="0">
                          <a:effectLst/>
                          <a:latin typeface="inherit"/>
                        </a:rPr>
                        <a:t>SURADNICI:</a:t>
                      </a:r>
                      <a:endParaRPr lang="hr-HR" sz="1600" dirty="0">
                        <a:effectLst/>
                        <a:latin typeface="inherit"/>
                      </a:endParaRPr>
                    </a:p>
                    <a:p>
                      <a:pPr algn="l"/>
                      <a:r>
                        <a:rPr lang="hr-HR" sz="1600" dirty="0">
                          <a:effectLst/>
                          <a:latin typeface="inherit"/>
                        </a:rPr>
                        <a:t> </a:t>
                      </a:r>
                    </a:p>
                    <a:p>
                      <a:pPr algn="l"/>
                      <a:r>
                        <a:rPr lang="hr-HR" sz="1600" dirty="0">
                          <a:effectLst/>
                          <a:latin typeface="inherit"/>
                        </a:rPr>
                        <a:t> </a:t>
                      </a:r>
                    </a:p>
                    <a:p>
                      <a:pPr algn="l"/>
                      <a:r>
                        <a:rPr lang="hr-HR" sz="1600" dirty="0"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b="1" dirty="0">
                          <a:effectLst/>
                          <a:latin typeface="inherit"/>
                        </a:rPr>
                        <a:t> </a:t>
                      </a:r>
                    </a:p>
                    <a:p>
                      <a:pPr algn="l"/>
                      <a:r>
                        <a:rPr lang="hr-HR" sz="1600" b="1" dirty="0">
                          <a:effectLst/>
                          <a:latin typeface="inherit"/>
                        </a:rPr>
                        <a:t>    Pedagoginja: </a:t>
                      </a:r>
                      <a:r>
                        <a:rPr lang="hr-HR" sz="1600" b="0" dirty="0">
                          <a:effectLst/>
                          <a:latin typeface="inherit"/>
                        </a:rPr>
                        <a:t>Helena </a:t>
                      </a:r>
                      <a:r>
                        <a:rPr lang="hr-HR" sz="1600" b="0" dirty="0" err="1">
                          <a:effectLst/>
                          <a:latin typeface="inherit"/>
                        </a:rPr>
                        <a:t>Gašljević</a:t>
                      </a:r>
                      <a:r>
                        <a:rPr lang="hr-HR" sz="1600" b="0" dirty="0">
                          <a:effectLst/>
                          <a:latin typeface="inherit"/>
                        </a:rPr>
                        <a:t>, </a:t>
                      </a:r>
                      <a:r>
                        <a:rPr lang="hr-HR" sz="1600" b="0" dirty="0" err="1">
                          <a:effectLst/>
                          <a:latin typeface="inherit"/>
                        </a:rPr>
                        <a:t>mag</a:t>
                      </a:r>
                      <a:r>
                        <a:rPr lang="hr-HR" sz="1600" b="0" dirty="0">
                          <a:effectLst/>
                          <a:latin typeface="inherit"/>
                        </a:rPr>
                        <a:t>. </a:t>
                      </a:r>
                      <a:r>
                        <a:rPr lang="hr-HR" sz="1600" b="0" dirty="0" err="1">
                          <a:effectLst/>
                          <a:latin typeface="inherit"/>
                        </a:rPr>
                        <a:t>paed</a:t>
                      </a:r>
                      <a:r>
                        <a:rPr lang="hr-HR" sz="1600" b="0" dirty="0">
                          <a:effectLst/>
                          <a:latin typeface="inherit"/>
                        </a:rPr>
                        <a:t>.</a:t>
                      </a:r>
                      <a:r>
                        <a:rPr lang="hr-HR" sz="1600" b="0" baseline="0" dirty="0">
                          <a:effectLst/>
                          <a:latin typeface="inherit"/>
                        </a:rPr>
                        <a:t> i </a:t>
                      </a:r>
                      <a:r>
                        <a:rPr lang="hr-HR" sz="1600" b="0" baseline="0" dirty="0" err="1">
                          <a:effectLst/>
                          <a:latin typeface="inherit"/>
                        </a:rPr>
                        <a:t>mag</a:t>
                      </a:r>
                      <a:r>
                        <a:rPr lang="hr-HR" sz="1600" b="0" baseline="0" dirty="0">
                          <a:effectLst/>
                          <a:latin typeface="inherit"/>
                        </a:rPr>
                        <a:t>. </a:t>
                      </a:r>
                      <a:r>
                        <a:rPr lang="hr-HR" sz="1600" b="0" baseline="0" dirty="0" err="1">
                          <a:effectLst/>
                          <a:latin typeface="inherit"/>
                        </a:rPr>
                        <a:t>soc</a:t>
                      </a:r>
                      <a:r>
                        <a:rPr lang="hr-HR" sz="1600" b="0" baseline="0" dirty="0">
                          <a:effectLst/>
                          <a:latin typeface="inherit"/>
                        </a:rPr>
                        <a:t>.</a:t>
                      </a:r>
                      <a:endParaRPr lang="hr-HR" sz="1600" b="0" dirty="0">
                        <a:effectLst/>
                        <a:latin typeface="inherit"/>
                      </a:endParaRPr>
                    </a:p>
                    <a:p>
                      <a:pPr algn="l"/>
                      <a:r>
                        <a:rPr lang="hr-HR" sz="1600" b="1" dirty="0">
                          <a:effectLst/>
                          <a:latin typeface="inherit"/>
                        </a:rPr>
                        <a:t>    Edukacijska rehabilitatorica: </a:t>
                      </a:r>
                      <a:r>
                        <a:rPr lang="hr-HR" sz="1600" b="0" dirty="0">
                          <a:effectLst/>
                          <a:latin typeface="inherit"/>
                        </a:rPr>
                        <a:t>Andrea </a:t>
                      </a:r>
                      <a:r>
                        <a:rPr lang="hr-HR" sz="1600" b="0" dirty="0" err="1">
                          <a:effectLst/>
                          <a:latin typeface="inherit"/>
                        </a:rPr>
                        <a:t>Fajdetić</a:t>
                      </a:r>
                      <a:r>
                        <a:rPr lang="hr-HR" sz="1600" b="0" dirty="0">
                          <a:effectLst/>
                          <a:latin typeface="inherit"/>
                        </a:rPr>
                        <a:t>, mr.sc.defektologije</a:t>
                      </a:r>
                    </a:p>
                    <a:p>
                      <a:pPr algn="l"/>
                      <a:r>
                        <a:rPr lang="hr-HR" sz="1600" dirty="0">
                          <a:effectLst/>
                          <a:latin typeface="inherit"/>
                        </a:rPr>
                        <a:t>    </a:t>
                      </a:r>
                      <a:r>
                        <a:rPr lang="hr-HR" sz="1600" b="1" dirty="0">
                          <a:effectLst/>
                          <a:latin typeface="inherit"/>
                        </a:rPr>
                        <a:t>Knjižničarka: </a:t>
                      </a:r>
                      <a:r>
                        <a:rPr lang="hr-HR" sz="1600" b="0" dirty="0">
                          <a:effectLst/>
                          <a:latin typeface="inherit"/>
                        </a:rPr>
                        <a:t>Rahela </a:t>
                      </a:r>
                      <a:r>
                        <a:rPr lang="hr-HR" sz="1600" b="0" dirty="0" err="1">
                          <a:effectLst/>
                          <a:latin typeface="inherit"/>
                        </a:rPr>
                        <a:t>Frelih</a:t>
                      </a:r>
                      <a:r>
                        <a:rPr lang="hr-HR" sz="1600" b="0" dirty="0">
                          <a:effectLst/>
                          <a:latin typeface="inherit"/>
                        </a:rPr>
                        <a:t>, </a:t>
                      </a:r>
                      <a:r>
                        <a:rPr lang="hr-HR" sz="1600" b="0" dirty="0" err="1">
                          <a:effectLst/>
                          <a:latin typeface="inherit"/>
                        </a:rPr>
                        <a:t>mag</a:t>
                      </a:r>
                      <a:r>
                        <a:rPr lang="hr-HR" sz="1600" b="0" dirty="0">
                          <a:effectLst/>
                          <a:latin typeface="inherit"/>
                        </a:rPr>
                        <a:t>. bibl. i </a:t>
                      </a:r>
                      <a:r>
                        <a:rPr lang="hr-HR" sz="1600" b="0" dirty="0" err="1">
                          <a:effectLst/>
                          <a:latin typeface="inherit"/>
                        </a:rPr>
                        <a:t>mag</a:t>
                      </a:r>
                      <a:r>
                        <a:rPr lang="hr-HR" sz="1600" b="0" dirty="0">
                          <a:effectLst/>
                          <a:latin typeface="inherit"/>
                        </a:rPr>
                        <a:t>. ukr</a:t>
                      </a:r>
                      <a:r>
                        <a:rPr lang="hr-HR" sz="1600" b="1" dirty="0"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hr-HR" sz="1600" dirty="0">
                        <a:effectLst/>
                        <a:latin typeface="inheri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r-HR" sz="1600" dirty="0">
                        <a:effectLst/>
                        <a:latin typeface="inheri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734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549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likovni rezultat za numb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40968"/>
            <a:ext cx="5060845" cy="324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98759" y="593863"/>
            <a:ext cx="5937755" cy="1188720"/>
          </a:xfrm>
        </p:spPr>
        <p:txBody>
          <a:bodyPr/>
          <a:lstStyle/>
          <a:p>
            <a:r>
              <a:rPr lang="hr-HR" dirty="0"/>
              <a:t>Brojevi!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663 učenika</a:t>
            </a:r>
          </a:p>
          <a:p>
            <a:r>
              <a:rPr lang="hr-HR" dirty="0"/>
              <a:t>79 djelatnika</a:t>
            </a:r>
          </a:p>
        </p:txBody>
      </p:sp>
    </p:spTree>
    <p:extLst>
      <p:ext uri="{BB962C8B-B14F-4D97-AF65-F5344CB8AC3E}">
        <p14:creationId xmlns:p14="http://schemas.microsoft.com/office/powerpoint/2010/main" val="1587962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683" y="0"/>
            <a:ext cx="8229600" cy="1143000"/>
          </a:xfrm>
        </p:spPr>
        <p:txBody>
          <a:bodyPr/>
          <a:lstStyle/>
          <a:p>
            <a:r>
              <a:rPr lang="hr-HR" dirty="0"/>
              <a:t>Nastava- 1. razredi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1972" y="1268760"/>
            <a:ext cx="8229600" cy="4525963"/>
          </a:xfrm>
        </p:spPr>
        <p:txBody>
          <a:bodyPr>
            <a:normAutofit/>
          </a:bodyPr>
          <a:lstStyle/>
          <a:p>
            <a:r>
              <a:rPr lang="hr-HR" sz="2800" b="1" dirty="0"/>
              <a:t>Preseljenje u OŠ Tina Ujevića, Koturaška ul. 75</a:t>
            </a:r>
          </a:p>
          <a:p>
            <a:endParaRPr lang="hr-HR" sz="28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7" y="1844824"/>
            <a:ext cx="7731899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97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Nastava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Razredna nastava </a:t>
            </a:r>
            <a:r>
              <a:rPr lang="hr-HR" dirty="0"/>
              <a:t>radi u jednoj smjeni s početkom u 8,00 sati.</a:t>
            </a:r>
          </a:p>
          <a:p>
            <a:r>
              <a:rPr lang="hr-HR" b="1" dirty="0"/>
              <a:t>Produženi boravak</a:t>
            </a:r>
            <a:r>
              <a:rPr lang="hr-HR" dirty="0"/>
              <a:t> počinje u 12.00 i traje do 17.00 sati.</a:t>
            </a:r>
          </a:p>
          <a:p>
            <a:endParaRPr lang="hr-HR" dirty="0"/>
          </a:p>
        </p:txBody>
      </p:sp>
      <p:pic>
        <p:nvPicPr>
          <p:cNvPr id="2050" name="Picture 2" descr="Povezana sli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32124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083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Učiteljice prvih razreda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1.a Ljerka Tomašević (</a:t>
            </a:r>
            <a:r>
              <a:rPr lang="hr-HR" dirty="0">
                <a:hlinkClick r:id="rId2"/>
              </a:rPr>
              <a:t>ljerkatom@gmail.com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Produženi boravak – nova osoba</a:t>
            </a:r>
          </a:p>
          <a:p>
            <a:r>
              <a:rPr lang="hr-HR" dirty="0"/>
              <a:t>1.b Daniela </a:t>
            </a:r>
            <a:r>
              <a:rPr lang="hr-HR" dirty="0" err="1"/>
              <a:t>Janeš</a:t>
            </a:r>
            <a:r>
              <a:rPr lang="hr-HR" dirty="0"/>
              <a:t> (</a:t>
            </a:r>
            <a:r>
              <a:rPr lang="hr-HR" dirty="0">
                <a:hlinkClick r:id="rId3"/>
              </a:rPr>
              <a:t>nella0411@gmail.com</a:t>
            </a:r>
            <a:r>
              <a:rPr lang="hr-HR" dirty="0"/>
              <a:t>) </a:t>
            </a:r>
          </a:p>
          <a:p>
            <a:pPr lvl="1"/>
            <a:r>
              <a:rPr lang="hr-HR" dirty="0"/>
              <a:t>Produženi boravak: Davorka </a:t>
            </a:r>
            <a:r>
              <a:rPr lang="hr-HR" dirty="0" err="1"/>
              <a:t>Siketić</a:t>
            </a:r>
            <a:r>
              <a:rPr lang="hr-HR" dirty="0"/>
              <a:t> (</a:t>
            </a:r>
            <a:r>
              <a:rPr lang="hr-HR" dirty="0" err="1">
                <a:hlinkClick r:id="rId4"/>
              </a:rPr>
              <a:t>davorka.siketic@</a:t>
            </a:r>
            <a:r>
              <a:rPr lang="hr-HR" err="1">
                <a:hlinkClick r:id="rId4"/>
              </a:rPr>
              <a:t>gmail</a:t>
            </a:r>
            <a:r>
              <a:rPr lang="hr-HR">
                <a:hlinkClick r:id="rId4"/>
              </a:rPr>
              <a:t>.com</a:t>
            </a:r>
            <a:r>
              <a:rPr lang="hr-HR"/>
              <a:t>) </a:t>
            </a:r>
            <a:endParaRPr lang="hr-HR" dirty="0"/>
          </a:p>
          <a:p>
            <a:r>
              <a:rPr lang="hr-HR" dirty="0"/>
              <a:t>1.c Ivana </a:t>
            </a:r>
            <a:r>
              <a:rPr lang="hr-HR" dirty="0" err="1"/>
              <a:t>Bukmir</a:t>
            </a:r>
            <a:r>
              <a:rPr lang="hr-HR" dirty="0"/>
              <a:t> (</a:t>
            </a:r>
            <a:r>
              <a:rPr lang="hr-HR" dirty="0">
                <a:hlinkClick r:id="rId5"/>
              </a:rPr>
              <a:t>ivana.buky4@gmail.com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Produženi boravak: Kristina Popović Presečki  (</a:t>
            </a:r>
            <a:r>
              <a:rPr lang="hr-HR" dirty="0">
                <a:hlinkClick r:id="rId6"/>
              </a:rPr>
              <a:t>kristina1969@gmail.com</a:t>
            </a:r>
            <a:r>
              <a:rPr lang="hr-HR" dirty="0"/>
              <a:t>) 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122" name="Picture 2" descr="Slikovni rezultat za teache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592" y="4975205"/>
            <a:ext cx="3672408" cy="183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69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BDAE33-F224-408C-B1F0-DA4FC39E1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Stručne suradnice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0EA0EBB-E61A-4147-A8F2-B0806E13A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Edukacijska rehabilitatorica: Andrea </a:t>
            </a:r>
            <a:r>
              <a:rPr lang="hr-HR" dirty="0" err="1"/>
              <a:t>Fajdetić</a:t>
            </a:r>
            <a:r>
              <a:rPr lang="hr-HR" dirty="0"/>
              <a:t> (</a:t>
            </a:r>
            <a:r>
              <a:rPr lang="hr-HR" dirty="0">
                <a:hlinkClick r:id="rId2"/>
              </a:rPr>
              <a:t>andrea.fajdetic@skole.hr</a:t>
            </a:r>
            <a:r>
              <a:rPr lang="hr-HR" dirty="0"/>
              <a:t>) </a:t>
            </a:r>
          </a:p>
          <a:p>
            <a:r>
              <a:rPr lang="hr-HR" dirty="0"/>
              <a:t>Pedagoginja: Helena </a:t>
            </a:r>
            <a:r>
              <a:rPr lang="hr-HR" dirty="0" err="1"/>
              <a:t>Gašljević</a:t>
            </a:r>
            <a:r>
              <a:rPr lang="hr-HR" dirty="0"/>
              <a:t> (</a:t>
            </a:r>
            <a:r>
              <a:rPr lang="hr-HR" dirty="0">
                <a:hlinkClick r:id="rId3"/>
              </a:rPr>
              <a:t>helena.gasljevic@skole.hr</a:t>
            </a:r>
            <a:r>
              <a:rPr lang="hr-HR" dirty="0"/>
              <a:t>) </a:t>
            </a:r>
          </a:p>
          <a:p>
            <a:r>
              <a:rPr lang="hr-HR" dirty="0"/>
              <a:t>Knjižničarka: Rahela </a:t>
            </a:r>
            <a:r>
              <a:rPr lang="hr-HR" dirty="0" err="1"/>
              <a:t>Frelih</a:t>
            </a:r>
            <a:r>
              <a:rPr lang="hr-HR" dirty="0"/>
              <a:t> (</a:t>
            </a:r>
            <a:r>
              <a:rPr lang="hr-HR" dirty="0">
                <a:hlinkClick r:id="rId4"/>
              </a:rPr>
              <a:t>knjiznica.ospz@gmail.com</a:t>
            </a:r>
            <a:r>
              <a:rPr lang="hr-HR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11260080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Paket</Template>
  <TotalTime>331</TotalTime>
  <Words>448</Words>
  <Application>Microsoft Office PowerPoint</Application>
  <PresentationFormat>Prikaz na zaslonu (4:3)</PresentationFormat>
  <Paragraphs>60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Gill Sans MT</vt:lpstr>
      <vt:lpstr>inherit</vt:lpstr>
      <vt:lpstr>Parcel</vt:lpstr>
      <vt:lpstr>OŠ Petra Zrinskog</vt:lpstr>
      <vt:lpstr>Zašto prezentacija?</vt:lpstr>
      <vt:lpstr>Kratko o školi</vt:lpstr>
      <vt:lpstr>Osobna karta škole</vt:lpstr>
      <vt:lpstr>Brojevi!</vt:lpstr>
      <vt:lpstr>Nastava- 1. razredi</vt:lpstr>
      <vt:lpstr>Nastava</vt:lpstr>
      <vt:lpstr>Učiteljice prvih razreda</vt:lpstr>
      <vt:lpstr>Stručne suradnice</vt:lpstr>
      <vt:lpstr>Školska kuhinja</vt:lpstr>
      <vt:lpstr>PowerPoint prezentacija</vt:lpstr>
      <vt:lpstr>Kako pripremiti školarca za prvi razred?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OŠ Petra Zrinskog</dc:title>
  <dc:creator>Alma</dc:creator>
  <cp:lastModifiedBy>luka sikic</cp:lastModifiedBy>
  <cp:revision>28</cp:revision>
  <dcterms:created xsi:type="dcterms:W3CDTF">2017-06-29T10:48:51Z</dcterms:created>
  <dcterms:modified xsi:type="dcterms:W3CDTF">2020-08-31T13:17:19Z</dcterms:modified>
</cp:coreProperties>
</file>