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4242960"/>
            <a:ext cx="8965440" cy="2736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4"/>
          <a:stretch/>
        </p:blipFill>
        <p:spPr>
          <a:xfrm>
            <a:off x="9111600" y="4243680"/>
            <a:ext cx="3074760" cy="27432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5440" cy="1657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4760" cy="16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4" descr=""/>
          <p:cNvPicPr/>
          <p:nvPr/>
        </p:nvPicPr>
        <p:blipFill>
          <a:blip r:embed="rId3"/>
          <a:stretch/>
        </p:blipFill>
        <p:spPr>
          <a:xfrm>
            <a:off x="0" y="1970280"/>
            <a:ext cx="10435320" cy="31860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5" descr=""/>
          <p:cNvPicPr/>
          <p:nvPr/>
        </p:nvPicPr>
        <p:blipFill>
          <a:blip r:embed="rId4"/>
          <a:stretch/>
        </p:blipFill>
        <p:spPr>
          <a:xfrm>
            <a:off x="10585800" y="1971360"/>
            <a:ext cx="1600560" cy="14184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0" y="609480"/>
            <a:ext cx="10435320" cy="13658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0585800" y="609480"/>
            <a:ext cx="1600560" cy="136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4" descr=""/>
          <p:cNvPicPr/>
          <p:nvPr/>
        </p:nvPicPr>
        <p:blipFill>
          <a:blip r:embed="rId3"/>
          <a:stretch/>
        </p:blipFill>
        <p:spPr>
          <a:xfrm>
            <a:off x="0" y="1970280"/>
            <a:ext cx="10435320" cy="3186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15" descr=""/>
          <p:cNvPicPr/>
          <p:nvPr/>
        </p:nvPicPr>
        <p:blipFill>
          <a:blip r:embed="rId4"/>
          <a:stretch/>
        </p:blipFill>
        <p:spPr>
          <a:xfrm>
            <a:off x="10585800" y="1971360"/>
            <a:ext cx="1600560" cy="14184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0" y="609480"/>
            <a:ext cx="10435320" cy="13658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10585800" y="609480"/>
            <a:ext cx="1600560" cy="136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1800" spc="-1" strike="noStrike">
                <a:latin typeface="Arial"/>
              </a:rPr>
              <a:t>Kliknite za uređivanje formata teksta naslova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formata teksta strukture</a:t>
            </a:r>
            <a:endParaRPr b="0" lang="hr-HR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strukture</a:t>
            </a:r>
            <a:endParaRPr b="0" lang="hr-HR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strukture</a:t>
            </a:r>
            <a:endParaRPr b="0" lang="hr-HR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strukture</a:t>
            </a:r>
            <a:endParaRPr b="0" lang="hr-HR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strukture</a:t>
            </a:r>
            <a:endParaRPr b="0" lang="hr-HR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strukture</a:t>
            </a:r>
            <a:endParaRPr b="0" lang="hr-HR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strukture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google.com/maps/place/6275+Heber+Springs+Rd+W,+Quitman,+AR+72131,+Sjedinjene+Ameri&#269;ke+Dr&#382;ave/@35.3788623,-92.2220656,17z/data=!4m5!3m4!1s0x87d268ad11386d27:0xa62167ba354bce4e!8m2!3d35.3789006!4d-92.2221555" TargetMode="Externa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enciklopedija.hr/natuknica.aspx?ID=56303" TargetMode="External"/><Relationship Id="rId2" Type="http://schemas.openxmlformats.org/officeDocument/2006/relationships/hyperlink" Target="https://www.zoo-osijek.hr/hr/novosti/americki-bizon-183/" TargetMode="External"/><Relationship Id="rId3" Type="http://schemas.openxmlformats.org/officeDocument/2006/relationships/hyperlink" Target="https://www.profil-klett.hr/repozitorij-materijali/bjeloglavi-orao" TargetMode="External"/><Relationship Id="rId4" Type="http://schemas.openxmlformats.org/officeDocument/2006/relationships/hyperlink" Target="file:///C:/Users/freli/Desktop/KNJIZNICA/Kurikul/2021.-2022/Bookmark%20Exchange%20Project/big-oak.jpg" TargetMode="External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xh20Xsn_p9k" TargetMode="Externa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0400" y="2733840"/>
            <a:ext cx="814176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90000"/>
              </a:lnSpc>
            </a:pPr>
            <a:r>
              <a:rPr b="0" lang="hr-HR" sz="5400" spc="-1" strike="noStrike">
                <a:solidFill>
                  <a:srgbClr val="000000"/>
                </a:solidFill>
                <a:latin typeface="Trebuchet MS"/>
                <a:ea typeface="DejaVu Sans"/>
              </a:rPr>
              <a:t>Projekt razmjene straničnika 2021./22.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80400" y="4394160"/>
            <a:ext cx="8141760" cy="20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hr-HR" sz="1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OŠ Petra Zrinskog Zagreb</a:t>
            </a:r>
            <a:endParaRPr b="0" lang="hr-H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Školska knjižničarka Rahela Frelih</a:t>
            </a:r>
            <a:endParaRPr b="0" lang="hr-H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Učiteljice u produženom boravku Iva Milin i Monika Đerke</a:t>
            </a:r>
            <a:endParaRPr b="0" lang="hr-H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Profesorica engleskog jezika Sunčica Ninčević</a:t>
            </a:r>
            <a:endParaRPr b="0" lang="hr-H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Profesorica likovne kulture Jurana Linarić-Mihalić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Međunarodni projekt razmjene straničnika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80400" y="2336760"/>
            <a:ext cx="10333440" cy="42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Kada? U Međunarodnom mjesecu školskih knjižnica = u listopadu.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Tko? Međunarodna udruga školskih knjižničara je organizator, a sudjeluju škole iz cijelog svijeta.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Cilj: razmjena straničnika između školskih knjižničara i njihovih korisnika iz cijeloga svijeta.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Ovogodišnja tema: “</a:t>
            </a:r>
            <a:r>
              <a:rPr b="0" i="1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Fairy Tales and Folk Tales around the World”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680400" y="2336760"/>
            <a:ext cx="9611280" cy="42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Kontinent: Sjeverna Amerika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Država: SAD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Savezna država: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Microsoft YaHei"/>
              </a:rPr>
              <a:t>Arkansas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Microsoft YaHei"/>
              </a:rPr>
              <a:t>Grad: Quitman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Microsoft YaHei"/>
              </a:rPr>
              <a:t>Škola: </a:t>
            </a:r>
            <a:r>
              <a:rPr b="0" lang="hr-HR" sz="2000" spc="-1" strike="noStrike" u="sng">
                <a:solidFill>
                  <a:srgbClr val="ffae3e"/>
                </a:solidFill>
                <a:uFillTx/>
                <a:latin typeface="Trebuchet MS"/>
                <a:ea typeface="Microsoft YaHei"/>
                <a:hlinkClick r:id="rId1"/>
              </a:rPr>
              <a:t>Quitman Elementary School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Microsoft YaHei"/>
              </a:rPr>
              <a:t>Adresa škole: 6275 Heber Springs Rd.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Microsoft YaHei"/>
              </a:rPr>
              <a:t>Knjižničarka: Shelby Tedford</a:t>
            </a:r>
            <a:endParaRPr b="0" lang="hr-HR" sz="20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7544160" y="427680"/>
            <a:ext cx="4647600" cy="605196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1474200" y="1056240"/>
            <a:ext cx="4679640" cy="5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Naša škola-partner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 u="sng">
                <a:solidFill>
                  <a:srgbClr val="ffae3e"/>
                </a:solidFill>
                <a:uFillTx/>
                <a:latin typeface="Trebuchet MS"/>
                <a:ea typeface="DejaVu Sans"/>
                <a:hlinkClick r:id="rId1"/>
              </a:rPr>
              <a:t>Sjedinjene Američke Države</a:t>
            </a:r>
            <a:endParaRPr b="0" lang="hr-HR" sz="36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(United States of America)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80000" y="2086920"/>
            <a:ext cx="485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Broj stanovnika: 326 milijuna stanovnika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Savezne države: 50 saveznih država i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1 savezni distrikt (Columbia)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Glavni grad: Washington D. C.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Najveći grad: New York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Valuta: američki dolar $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Službeni jezik: nema; neslužbeni je engleski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Nacionalne životinje: </a:t>
            </a:r>
            <a:r>
              <a:rPr b="0" lang="hr-HR" sz="1800" spc="-1" strike="noStrike" u="sng">
                <a:solidFill>
                  <a:srgbClr val="ffae3e"/>
                </a:solidFill>
                <a:uFillTx/>
                <a:latin typeface="Trebuchet MS"/>
                <a:ea typeface="DejaVu Sans"/>
                <a:hlinkClick r:id="rId2"/>
              </a:rPr>
              <a:t>američki bizon</a:t>
            </a: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i </a:t>
            </a:r>
            <a:r>
              <a:rPr b="0" lang="hr-HR" sz="1800" spc="-1" strike="noStrike" u="sng">
                <a:solidFill>
                  <a:srgbClr val="ffae3e"/>
                </a:solidFill>
                <a:uFillTx/>
                <a:latin typeface="Trebuchet MS"/>
                <a:ea typeface="DejaVu Sans"/>
                <a:hlinkClick r:id="rId3"/>
              </a:rPr>
              <a:t>bjeloglavi orao</a:t>
            </a: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Nacionalna biljka: ruža i </a:t>
            </a:r>
            <a:r>
              <a:rPr b="0" lang="hr-HR" sz="1800" spc="-1" strike="noStrike" u="sng">
                <a:solidFill>
                  <a:srgbClr val="ffae3e"/>
                </a:solidFill>
                <a:uFillTx/>
                <a:latin typeface="Trebuchet MS"/>
                <a:ea typeface="DejaVu Sans"/>
                <a:hlinkClick r:id="rId4"/>
              </a:rPr>
              <a:t>stari hrast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5"/>
          <a:stretch/>
        </p:blipFill>
        <p:spPr>
          <a:xfrm>
            <a:off x="5400000" y="2520000"/>
            <a:ext cx="6039720" cy="373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80400" y="2431800"/>
            <a:ext cx="10302120" cy="43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ZASTAVA</a:t>
            </a:r>
            <a:r>
              <a:rPr b="0" lang="hr-HR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Stars and Stripes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Old Glory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Star-Spangled Banner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HIMNA:</a:t>
            </a:r>
            <a:r>
              <a:rPr b="0" lang="hr-HR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hr-HR" sz="2000" spc="-1" strike="noStrike" u="sng">
                <a:solidFill>
                  <a:srgbClr val="ffae3e"/>
                </a:solidFill>
                <a:uFillTx/>
                <a:latin typeface="Trebuchet MS"/>
                <a:ea typeface="DejaVu Sans"/>
                <a:hlinkClick r:id="rId1"/>
              </a:rPr>
              <a:t>The Star-Spangled Banner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4231800" y="2340000"/>
            <a:ext cx="5127840" cy="26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080000" y="907560"/>
            <a:ext cx="6857280" cy="34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GRB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Na prednjoj strani </a:t>
            </a: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grba se nalazi bjeloglavi orao raširenih krila, koji u kljunu drži bijelu traku s geslom SAD-a, "E pluribus unum" ("Iz mnogih, jedno"). </a:t>
            </a:r>
            <a:endParaRPr b="0" lang="hr-H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Orao u kandžama drži snop od 13 strijela i maslinovu grančicu, simbol mira. Iznad orla se nalazi trinaest zvjezdica, postavljenih u obliku veće zvijezde. Na prsima orla je štit koji predstavlja zastavu SAD-a.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8091360" y="2099160"/>
            <a:ext cx="2356200" cy="235620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1164240" y="4298760"/>
            <a:ext cx="2403720" cy="2403720"/>
          </a:xfrm>
          <a:prstGeom prst="rect">
            <a:avLst/>
          </a:prstGeom>
          <a:ln w="0"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3780000" y="4680360"/>
            <a:ext cx="6659640" cy="19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Odluka iz 1782. godine opisuje </a:t>
            </a:r>
            <a:r>
              <a:rPr b="1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stražnju stranu</a:t>
            </a: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 grba kao nedovršenu piramidu, na vrhu koje je "svevideće oko" u trokutu. </a:t>
            </a:r>
            <a:endParaRPr b="0" lang="hr-H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U podnožju piramide je, rimskim brojem napisana, 1776., godina neovisnosti. Na vrhu grba je natpis "Annuit Cœptis" ("On odobrava naš pothvat"), a u podnožju je natpis "Novus ordo seclorum" ("Novi poredak u vjekove").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9620280" y="5500800"/>
            <a:ext cx="738000" cy="277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Najčešća američka imena i prezimena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80400" y="2336760"/>
            <a:ext cx="11411640" cy="35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muška: James, Robert, John, Michael, William, David, Richard, Joseph, Thomas, Charles,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   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Cristopher, Daniel, Matthew, Anthony, Mark ...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ženska: Mary, Patricia, Jennifer, Linda, Elizabeth, Barbara, Susan, Jessica, Sarah, Karen,   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Nancy, Lisa, Betty, Margaret, Sandra ...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b="0" lang="hr-HR" sz="20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prezimena: Smith, Johnson, Williams, Brown, Jones, Garcia, Miller, Davis, Rodriguez,</a:t>
            </a:r>
            <a:br/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                 Martinez, Hernandez, Lopez, Gonzales, Wilson, Anderson, Thomas, Moore ...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Neki američki književnici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80400" y="2336760"/>
            <a:ext cx="7206480" cy="45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549360" y="2238120"/>
            <a:ext cx="109720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Dr. Seuss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Jeff Kinney: Gregovi dnevnici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Lyman Frank Baum: Čarobnjak iz Oza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Elwyn Brooks White: Paukova (Charlotteina) mreža; Velika pustolovina Stuarta Malog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Mark Twain: Pustolovine Toma Sawyera; Pustolovine Huckelberryja Finna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Richard Bach: Galeb Johnatan Livingston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Nancy Farmer: Kuća škorpiona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Hellen Keller </a:t>
            </a:r>
            <a:endParaRPr b="0" lang="hr-HR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Trebuchet MS"/>
              </a:rPr>
              <a:t>R. L. Stine (horor priče za mlade)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2302920" y="2705760"/>
            <a:ext cx="2054520" cy="299160"/>
          </a:xfrm>
          <a:prstGeom prst="rect">
            <a:avLst/>
          </a:prstGeom>
          <a:solidFill>
            <a:srgbClr val="ffb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"/>
          <p:cNvSpPr/>
          <p:nvPr/>
        </p:nvSpPr>
        <p:spPr>
          <a:xfrm>
            <a:off x="3107520" y="3150720"/>
            <a:ext cx="2046240" cy="333720"/>
          </a:xfrm>
          <a:prstGeom prst="rect">
            <a:avLst/>
          </a:prstGeom>
          <a:solidFill>
            <a:srgbClr val="ffb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6"/>
          <p:cNvSpPr/>
          <p:nvPr/>
        </p:nvSpPr>
        <p:spPr>
          <a:xfrm>
            <a:off x="3227760" y="3630240"/>
            <a:ext cx="3252960" cy="299520"/>
          </a:xfrm>
          <a:prstGeom prst="rect">
            <a:avLst/>
          </a:prstGeom>
          <a:solidFill>
            <a:srgbClr val="ffb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7"/>
          <p:cNvSpPr/>
          <p:nvPr/>
        </p:nvSpPr>
        <p:spPr>
          <a:xfrm>
            <a:off x="6584040" y="3621600"/>
            <a:ext cx="3612600" cy="299520"/>
          </a:xfrm>
          <a:prstGeom prst="rect">
            <a:avLst/>
          </a:prstGeom>
          <a:solidFill>
            <a:srgbClr val="ffb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3086</TotalTime>
  <Application>LibreOffice/7.0.2.2$Windows_X86_64 LibreOffice_project/8349ace3c3162073abd90d81fd06dcfb6b36b994</Application>
  <Words>334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2019-10-07T09:16:34Z</dcterms:created>
  <dc:creator>korisnik</dc:creator>
  <dc:description/>
  <dc:language>hr-HR</dc:language>
  <cp:lastModifiedBy/>
  <dcterms:modified xsi:type="dcterms:W3CDTF">2021-11-10T12:27:49Z</dcterms:modified>
  <cp:revision>149</cp:revision>
  <dc:subject/>
  <dc:title>Projekt razmjene straničnika 2019./20.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