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65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12192000" cy="6858000"/>
  <p:notesSz cx="7559675" cy="10691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0BEBD9-8C1E-450E-B194-ADE5E4BD7C16}" type="datetimeFigureOut">
              <a:rPr lang="hr-HR" smtClean="0"/>
              <a:t>7.10.2022.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986E28-E05E-468F-8F27-1FB890947B1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70586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Rupija znači srebro na </a:t>
            </a:r>
            <a:r>
              <a:rPr lang="hr-HR" dirty="0" err="1"/>
              <a:t>sanskritu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986E28-E05E-468F-8F27-1FB890947B1D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25440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0360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5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586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90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3320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9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274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93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516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321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B61BEF0D-F0BB-DE4B-95CE-6DB70DBA9567}" type="datetimeFigureOut">
              <a:rPr lang="en-US" smtClean="0"/>
              <a:pPr/>
              <a:t>10/7/2022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945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30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maps/place/Ieva+Simonaityt%C4%97+Gymnasium/@55.5577549,21.3145717,17z/data=!3m1!4b1!4m5!3m4!1s0x46e4e8d05a5bd131:0x7905c0d467889908!8m2!3d55.5577611!4d21.3167504" TargetMode="External"/><Relationship Id="rId2" Type="http://schemas.openxmlformats.org/officeDocument/2006/relationships/hyperlink" Target="https://priekule.klaipeda.lm.lt/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f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lingvo.info/hr/lingvopedia/lithuania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deeiRJ_n374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680400" y="2733840"/>
            <a:ext cx="8141760" cy="1370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90000"/>
              </a:lnSpc>
            </a:pPr>
            <a:endParaRPr lang="hr-HR" sz="5400" b="0" strike="noStrike" spc="-1" dirty="0">
              <a:latin typeface="Arial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320E51D2-51F1-1FF9-4E5C-553217AA9F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40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Međunarodni projekt razmjene straničnika 2022./2023.</a:t>
            </a:r>
            <a:endParaRPr lang="hr-HR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BBD76C9E-BE66-062D-24DE-151742170D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3" y="4352543"/>
            <a:ext cx="9135445" cy="2359341"/>
          </a:xfrm>
        </p:spPr>
        <p:txBody>
          <a:bodyPr>
            <a:normAutofit/>
          </a:bodyPr>
          <a:lstStyle/>
          <a:p>
            <a:pPr algn="r">
              <a:lnSpc>
                <a:spcPct val="90000"/>
              </a:lnSpc>
              <a:spcBef>
                <a:spcPts val="1001"/>
              </a:spcBef>
            </a:pPr>
            <a:endParaRPr lang="hr-HR" sz="1800" b="0" strike="noStrike" spc="-1" dirty="0">
              <a:latin typeface="Arial"/>
            </a:endParaRPr>
          </a:p>
          <a:p>
            <a:pPr algn="r">
              <a:lnSpc>
                <a:spcPct val="90000"/>
              </a:lnSpc>
              <a:spcBef>
                <a:spcPts val="1001"/>
              </a:spcBef>
            </a:pPr>
            <a:r>
              <a:rPr lang="hr-HR" sz="20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OŠ Petra Zrinskog Zagreb</a:t>
            </a:r>
            <a:endParaRPr lang="hr-HR" sz="2000" b="0" strike="noStrike" spc="-1" dirty="0">
              <a:latin typeface="Arial"/>
            </a:endParaRPr>
          </a:p>
          <a:p>
            <a:pPr algn="r">
              <a:lnSpc>
                <a:spcPct val="90000"/>
              </a:lnSpc>
              <a:spcBef>
                <a:spcPts val="1001"/>
              </a:spcBef>
            </a:pPr>
            <a:r>
              <a:rPr lang="hr-HR" sz="20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Školska knjižničarka Rahela Frelih</a:t>
            </a:r>
            <a:endParaRPr lang="hr-HR" sz="2000" b="0" strike="noStrike" spc="-1" dirty="0">
              <a:latin typeface="Arial"/>
            </a:endParaRPr>
          </a:p>
          <a:p>
            <a:pPr algn="r">
              <a:lnSpc>
                <a:spcPct val="90000"/>
              </a:lnSpc>
              <a:spcBef>
                <a:spcPts val="1001"/>
              </a:spcBef>
            </a:pPr>
            <a:r>
              <a:rPr lang="hr-HR" sz="20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Učiteljice u produženom boravku Davorka </a:t>
            </a:r>
            <a:r>
              <a:rPr lang="hr-HR" sz="2000" b="0" strike="noStrike" spc="-1" dirty="0" err="1">
                <a:solidFill>
                  <a:srgbClr val="000000"/>
                </a:solidFill>
                <a:latin typeface="Trebuchet MS"/>
                <a:ea typeface="DejaVu Sans"/>
              </a:rPr>
              <a:t>Siketić</a:t>
            </a:r>
            <a:r>
              <a:rPr lang="hr-HR" sz="20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 i </a:t>
            </a:r>
            <a:r>
              <a:rPr lang="hr-HR" sz="2000" b="0" strike="noStrike" spc="-1" dirty="0" err="1">
                <a:solidFill>
                  <a:srgbClr val="000000"/>
                </a:solidFill>
                <a:latin typeface="Trebuchet MS"/>
                <a:ea typeface="DejaVu Sans"/>
              </a:rPr>
              <a:t>Antea</a:t>
            </a:r>
            <a:r>
              <a:rPr lang="hr-HR" sz="20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 Kranjac</a:t>
            </a:r>
            <a:endParaRPr lang="hr-HR" sz="2000" b="0" strike="noStrike" spc="-1" dirty="0">
              <a:latin typeface="Arial"/>
            </a:endParaRPr>
          </a:p>
          <a:p>
            <a:pPr algn="r">
              <a:lnSpc>
                <a:spcPct val="90000"/>
              </a:lnSpc>
              <a:spcBef>
                <a:spcPts val="1001"/>
              </a:spcBef>
            </a:pPr>
            <a:r>
              <a:rPr lang="hr-HR" sz="20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Profesorice engleskog jezika Biljana Bičanić i Sunčica Ninčević</a:t>
            </a:r>
            <a:endParaRPr lang="hr-HR" sz="2000" b="0" strike="noStrike" spc="-1" dirty="0">
              <a:latin typeface="Arial"/>
            </a:endParaRPr>
          </a:p>
          <a:p>
            <a:pPr algn="r">
              <a:lnSpc>
                <a:spcPct val="90000"/>
              </a:lnSpc>
              <a:spcBef>
                <a:spcPts val="1001"/>
              </a:spcBef>
            </a:pPr>
            <a:r>
              <a:rPr lang="hr-HR" sz="20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Profesorica likovne kulture Jurana </a:t>
            </a:r>
            <a:r>
              <a:rPr lang="hr-HR" sz="2000" b="0" strike="noStrike" spc="-1" dirty="0" err="1">
                <a:solidFill>
                  <a:srgbClr val="000000"/>
                </a:solidFill>
                <a:latin typeface="Trebuchet MS"/>
                <a:ea typeface="DejaVu Sans"/>
              </a:rPr>
              <a:t>Linarić</a:t>
            </a:r>
            <a:r>
              <a:rPr lang="hr-HR" sz="20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-Mihalić</a:t>
            </a:r>
            <a:endParaRPr lang="hr-HR" sz="2000" b="0" strike="noStrike" spc="-1" dirty="0">
              <a:latin typeface="Arial"/>
            </a:endParaRPr>
          </a:p>
          <a:p>
            <a:endParaRPr lang="hr-HR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AB66183E-0182-4ADB-A3F1-E57B5B562A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162" y="4352543"/>
            <a:ext cx="2124075" cy="21621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680400" y="705986"/>
            <a:ext cx="9611280" cy="1078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</a:pPr>
            <a:endParaRPr lang="hr-HR" sz="3600" b="0" strike="noStrike" spc="-1" dirty="0">
              <a:latin typeface="Arial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F9984A27-9D98-D737-9559-AEFA69FD4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17558"/>
            <a:ext cx="7729728" cy="1188720"/>
          </a:xfrm>
          <a:ln>
            <a:solidFill>
              <a:schemeClr val="accent4"/>
            </a:solidFill>
          </a:ln>
        </p:spPr>
        <p:txBody>
          <a:bodyPr>
            <a:normAutofit/>
          </a:bodyPr>
          <a:lstStyle/>
          <a:p>
            <a:r>
              <a:rPr lang="hr-HR" sz="28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Međunarodni projekt razmjene straničnika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B2E4694-5821-90F7-66F6-4128C5315F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99" y="2394408"/>
            <a:ext cx="10792021" cy="3921551"/>
          </a:xfrm>
        </p:spPr>
        <p:txBody>
          <a:bodyPr>
            <a:normAutofit/>
          </a:bodyPr>
          <a:lstStyle/>
          <a:p>
            <a:pPr marL="228600" indent="-226080">
              <a:lnSpc>
                <a:spcPct val="90000"/>
              </a:lnSpc>
              <a:spcBef>
                <a:spcPts val="1001"/>
              </a:spcBef>
              <a:buFont typeface="Arial"/>
              <a:buChar char="•"/>
            </a:pPr>
            <a:r>
              <a:rPr lang="hr-HR" sz="2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Kada? U Međunarodnom mjesecu školskih knjižnica = u listopadu.</a:t>
            </a:r>
            <a:endParaRPr lang="hr-HR" sz="2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hr-HR" sz="2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6080">
              <a:lnSpc>
                <a:spcPct val="90000"/>
              </a:lnSpc>
              <a:spcBef>
                <a:spcPts val="1001"/>
              </a:spcBef>
              <a:buFont typeface="Arial"/>
              <a:buChar char="•"/>
            </a:pPr>
            <a:r>
              <a:rPr lang="hr-HR" sz="2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Tko? Međunarodna udruga školskih knjižničara je organizator, a sudjeluju škole iz cijelog svijeta.</a:t>
            </a:r>
            <a:endParaRPr lang="hr-HR" sz="2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hr-HR" sz="2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6080">
              <a:lnSpc>
                <a:spcPct val="90000"/>
              </a:lnSpc>
              <a:spcBef>
                <a:spcPts val="1001"/>
              </a:spcBef>
              <a:buFont typeface="Arial"/>
              <a:buChar char="•"/>
            </a:pPr>
            <a:r>
              <a:rPr lang="hr-HR" sz="2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Cilj: razmjena straničnika između školskih knjižničara i njihovih korisnika iz cijeloga svijeta.</a:t>
            </a:r>
            <a:endParaRPr lang="hr-HR" sz="2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hr-HR" sz="2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hr-HR" sz="2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  Ovogodišnja tema: </a:t>
            </a:r>
            <a:r>
              <a:rPr lang="en-US" sz="24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„Reading for global peace and harmony“.</a:t>
            </a:r>
            <a:endParaRPr lang="hr-HR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ustomShape 1"/>
          <p:cNvSpPr/>
          <p:nvPr/>
        </p:nvSpPr>
        <p:spPr>
          <a:xfrm>
            <a:off x="680400" y="753120"/>
            <a:ext cx="9611280" cy="1078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FC51AFCB-2F89-2EC8-538B-7803C07F0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21933"/>
            <a:ext cx="7729728" cy="1188720"/>
          </a:xfrm>
          <a:ln>
            <a:solidFill>
              <a:schemeClr val="accent4"/>
            </a:solidFill>
          </a:ln>
        </p:spPr>
        <p:txBody>
          <a:bodyPr/>
          <a:lstStyle/>
          <a:p>
            <a:r>
              <a:rPr lang="hr-HR" sz="28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Naša škola-partner</a:t>
            </a:r>
            <a:endParaRPr lang="hr-HR" dirty="0"/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A05C3B1D-8E27-EF4D-879E-2E739AA752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399" y="1831680"/>
            <a:ext cx="6927031" cy="4642495"/>
          </a:xfrm>
        </p:spPr>
        <p:txBody>
          <a:bodyPr>
            <a:normAutofit/>
          </a:bodyPr>
          <a:lstStyle/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endParaRPr lang="hr-HR" sz="2800" b="0" strike="noStrike" spc="-1" dirty="0">
              <a:solidFill>
                <a:srgbClr val="000000"/>
              </a:solidFill>
              <a:latin typeface="Trebuchet MS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lang="en-US" sz="2800" b="0" strike="noStrike" spc="-1" dirty="0" err="1">
                <a:solidFill>
                  <a:srgbClr val="000000"/>
                </a:solidFill>
                <a:latin typeface="Trebuchet MS"/>
              </a:rPr>
              <a:t>Kontinent</a:t>
            </a:r>
            <a:r>
              <a:rPr lang="en-US" sz="2800" b="0" strike="noStrike" spc="-1" dirty="0">
                <a:solidFill>
                  <a:srgbClr val="000000"/>
                </a:solidFill>
                <a:latin typeface="Trebuchet MS"/>
              </a:rPr>
              <a:t>: Europa</a:t>
            </a:r>
            <a:endParaRPr lang="hr-HR" sz="2800" b="0" strike="noStrike" spc="-1" dirty="0">
              <a:solidFill>
                <a:srgbClr val="000000"/>
              </a:solidFill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lang="en-US" sz="2800" b="0" strike="noStrike" spc="-1" dirty="0" err="1">
                <a:solidFill>
                  <a:srgbClr val="000000"/>
                </a:solidFill>
                <a:latin typeface="Trebuchet MS"/>
              </a:rPr>
              <a:t>Država</a:t>
            </a:r>
            <a:r>
              <a:rPr lang="en-US" sz="2800" b="0" strike="noStrike" spc="-1" dirty="0">
                <a:solidFill>
                  <a:srgbClr val="000000"/>
                </a:solidFill>
                <a:latin typeface="Trebuchet MS"/>
              </a:rPr>
              <a:t>: </a:t>
            </a:r>
            <a:r>
              <a:rPr lang="en-US" sz="2800" b="0" strike="noStrike" spc="-1" dirty="0" err="1">
                <a:solidFill>
                  <a:srgbClr val="000000"/>
                </a:solidFill>
                <a:latin typeface="Trebuchet MS"/>
              </a:rPr>
              <a:t>Litva</a:t>
            </a:r>
            <a:endParaRPr lang="hr-HR" sz="2800" b="0" strike="noStrike" spc="-1" dirty="0">
              <a:solidFill>
                <a:srgbClr val="000000"/>
              </a:solidFill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lang="en-US" sz="2800" b="0" strike="noStrike" spc="-1" dirty="0">
                <a:solidFill>
                  <a:srgbClr val="000000"/>
                </a:solidFill>
                <a:latin typeface="Trebuchet MS"/>
              </a:rPr>
              <a:t>Okrug:</a:t>
            </a:r>
            <a:r>
              <a:rPr lang="hr-HR" sz="2800" b="0" strike="noStrike" spc="-1" dirty="0">
                <a:solidFill>
                  <a:srgbClr val="000000"/>
                </a:solidFill>
                <a:latin typeface="Trebuchet MS"/>
              </a:rPr>
              <a:t> </a:t>
            </a:r>
            <a:r>
              <a:rPr lang="lt-LT" sz="2800" spc="-1" dirty="0">
                <a:solidFill>
                  <a:srgbClr val="000000"/>
                </a:solidFill>
                <a:latin typeface="Trebuchet MS"/>
              </a:rPr>
              <a:t>Klaipėd</a:t>
            </a:r>
            <a:r>
              <a:rPr lang="hr-HR" sz="2800" spc="-1" dirty="0">
                <a:solidFill>
                  <a:srgbClr val="000000"/>
                </a:solidFill>
                <a:latin typeface="Trebuchet MS"/>
              </a:rPr>
              <a:t>a</a:t>
            </a:r>
            <a:endParaRPr lang="hr-HR" sz="2800" b="0" strike="noStrike" spc="-1" dirty="0">
              <a:solidFill>
                <a:srgbClr val="000000"/>
              </a:solidFill>
              <a:latin typeface="Arial"/>
            </a:endParaRPr>
          </a:p>
          <a:p>
            <a:pPr indent="-22788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lang="en-US" sz="2800" b="0" strike="noStrike" spc="-1" dirty="0">
                <a:solidFill>
                  <a:srgbClr val="000000"/>
                </a:solidFill>
                <a:latin typeface="Trebuchet MS"/>
                <a:ea typeface="Trebuchet MS"/>
              </a:rPr>
              <a:t>Grad:</a:t>
            </a:r>
            <a:r>
              <a:rPr lang="hr-HR" sz="2800" b="0" strike="noStrike" spc="-1" dirty="0">
                <a:solidFill>
                  <a:srgbClr val="000000"/>
                </a:solidFill>
                <a:latin typeface="Trebuchet MS"/>
                <a:ea typeface="Trebuchet MS"/>
              </a:rPr>
              <a:t> </a:t>
            </a:r>
            <a:r>
              <a:rPr lang="lt-LT" sz="2800" spc="-1" dirty="0">
                <a:solidFill>
                  <a:srgbClr val="000000"/>
                </a:solidFill>
                <a:latin typeface="Trebuchet MS"/>
              </a:rPr>
              <a:t>Klaipėd</a:t>
            </a:r>
            <a:r>
              <a:rPr lang="hr-HR" sz="2800" spc="-1" dirty="0">
                <a:solidFill>
                  <a:srgbClr val="000000"/>
                </a:solidFill>
                <a:latin typeface="Trebuchet MS"/>
              </a:rPr>
              <a:t>a</a:t>
            </a:r>
            <a:endParaRPr lang="hr-HR" sz="2800" b="0" strike="noStrike" spc="-1" dirty="0">
              <a:solidFill>
                <a:srgbClr val="000000"/>
              </a:solidFill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lang="en-US" sz="2800" b="0" strike="noStrike" spc="-1" dirty="0" err="1">
                <a:solidFill>
                  <a:srgbClr val="000000"/>
                </a:solidFill>
                <a:latin typeface="Trebuchet MS"/>
                <a:ea typeface="Microsoft YaHei"/>
              </a:rPr>
              <a:t>Škola</a:t>
            </a:r>
            <a:r>
              <a:rPr lang="en-US" sz="2800" b="0" strike="noStrike" spc="-1" dirty="0">
                <a:solidFill>
                  <a:srgbClr val="000000"/>
                </a:solidFill>
                <a:latin typeface="Trebuchet MS"/>
                <a:ea typeface="Microsoft YaHei"/>
              </a:rPr>
              <a:t>:</a:t>
            </a:r>
            <a:r>
              <a:rPr lang="hr-HR" sz="2800" b="0" strike="noStrike" spc="-1" dirty="0">
                <a:solidFill>
                  <a:srgbClr val="000000"/>
                </a:solidFill>
                <a:latin typeface="Trebuchet MS"/>
                <a:ea typeface="Microsoft YaHei"/>
              </a:rPr>
              <a:t> </a:t>
            </a:r>
            <a:r>
              <a:rPr lang="lt-LT" sz="2800" b="0" strike="noStrike" spc="-1" dirty="0">
                <a:solidFill>
                  <a:srgbClr val="000000"/>
                </a:solidFill>
                <a:latin typeface="Trebuchet MS"/>
                <a:ea typeface="Microsoft YaHei"/>
                <a:hlinkClick r:id="rId2"/>
              </a:rPr>
              <a:t>Priekulės Ievos Simonaitytės gimnazija</a:t>
            </a:r>
            <a:endParaRPr lang="hr-HR" sz="2800" b="0" strike="noStrike" spc="-1" dirty="0">
              <a:solidFill>
                <a:srgbClr val="000000"/>
              </a:solidFill>
              <a:latin typeface="Trebuchet MS"/>
              <a:ea typeface="Microsoft YaHei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lang="en-US" sz="2800" b="0" strike="noStrike" spc="-1" dirty="0" err="1">
                <a:solidFill>
                  <a:srgbClr val="000000"/>
                </a:solidFill>
                <a:latin typeface="Trebuchet MS"/>
                <a:ea typeface="Microsoft YaHei"/>
                <a:hlinkClick r:id="rId3"/>
              </a:rPr>
              <a:t>Adresa</a:t>
            </a:r>
            <a:r>
              <a:rPr lang="en-US" sz="2800" b="0" strike="noStrike" spc="-1" dirty="0">
                <a:solidFill>
                  <a:srgbClr val="000000"/>
                </a:solidFill>
                <a:latin typeface="Trebuchet MS"/>
                <a:ea typeface="Microsoft YaHei"/>
                <a:hlinkClick r:id="rId3"/>
              </a:rPr>
              <a:t> </a:t>
            </a:r>
            <a:r>
              <a:rPr lang="en-US" sz="2800" b="0" strike="noStrike" spc="-1" dirty="0" err="1">
                <a:solidFill>
                  <a:srgbClr val="000000"/>
                </a:solidFill>
                <a:latin typeface="Trebuchet MS"/>
                <a:ea typeface="Microsoft YaHei"/>
                <a:hlinkClick r:id="rId3"/>
              </a:rPr>
              <a:t>škole</a:t>
            </a:r>
            <a:r>
              <a:rPr lang="en-US" sz="2800" b="0" strike="noStrike" spc="-1" dirty="0">
                <a:solidFill>
                  <a:srgbClr val="000000"/>
                </a:solidFill>
                <a:latin typeface="Trebuchet MS"/>
                <a:ea typeface="Microsoft YaHei"/>
              </a:rPr>
              <a:t>: </a:t>
            </a:r>
            <a:r>
              <a:rPr lang="lt-LT" sz="28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Klaipėdos g. 20, Priekulė</a:t>
            </a:r>
            <a:endParaRPr lang="hr-HR" sz="2800" b="0" strike="noStrike" spc="-1" dirty="0">
              <a:solidFill>
                <a:srgbClr val="000000"/>
              </a:solidFill>
              <a:latin typeface="Trebuchet MS"/>
              <a:ea typeface="Microsoft YaHei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lang="en-US" sz="2800" b="0" strike="noStrike" spc="-1" dirty="0" err="1">
                <a:solidFill>
                  <a:srgbClr val="000000"/>
                </a:solidFill>
                <a:latin typeface="Trebuchet MS"/>
                <a:ea typeface="Microsoft YaHei"/>
              </a:rPr>
              <a:t>Knjižničarka</a:t>
            </a:r>
            <a:r>
              <a:rPr lang="en-US" sz="2800" b="0" strike="noStrike" spc="-1" dirty="0">
                <a:solidFill>
                  <a:srgbClr val="000000"/>
                </a:solidFill>
                <a:latin typeface="Trebuchet MS"/>
                <a:ea typeface="Microsoft YaHei"/>
              </a:rPr>
              <a:t>:</a:t>
            </a:r>
            <a:r>
              <a:rPr lang="hr-HR" sz="2800" b="0" strike="noStrike" spc="-1" dirty="0">
                <a:solidFill>
                  <a:srgbClr val="000000"/>
                </a:solidFill>
                <a:latin typeface="Trebuchet MS"/>
                <a:ea typeface="Microsoft YaHei"/>
              </a:rPr>
              <a:t> </a:t>
            </a:r>
            <a:r>
              <a:rPr lang="lt-LT" sz="2800" b="0" strike="noStrike" spc="-1" dirty="0">
                <a:solidFill>
                  <a:srgbClr val="000000"/>
                </a:solidFill>
                <a:latin typeface="Trebuchet MS"/>
                <a:ea typeface="Microsoft YaHei"/>
              </a:rPr>
              <a:t>Dalia Lukauskienė</a:t>
            </a:r>
            <a:endParaRPr lang="hr-HR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" name="Slika 4" descr="Slika na kojoj se prikazuje karta&#10;&#10;Opis je automatski generiran">
            <a:extLst>
              <a:ext uri="{FF2B5EF4-FFF2-40B4-BE49-F238E27FC236}">
                <a16:creationId xmlns:a16="http://schemas.microsoft.com/office/drawing/2014/main" id="{44AF4E0E-AE05-A7B4-A916-90D676CBAE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630" y="1588371"/>
            <a:ext cx="4406370" cy="526962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BCC7555-9E0A-6E3B-6E01-527BBBD9F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27364"/>
            <a:ext cx="7729728" cy="1188720"/>
          </a:xfrm>
          <a:ln>
            <a:solidFill>
              <a:schemeClr val="accent2"/>
            </a:solidFill>
          </a:ln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sz="2800" b="0" strike="noStrike" spc="-1" dirty="0">
                <a:solidFill>
                  <a:srgbClr val="000000"/>
                </a:solidFill>
                <a:latin typeface="Trebuchet MS"/>
              </a:rPr>
              <a:t>LITVA</a:t>
            </a:r>
            <a:endParaRPr lang="hr-HR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DC0AEB3-C71D-B30C-255C-CC29F1301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952" y="1932495"/>
            <a:ext cx="11660956" cy="472282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r-HR" sz="24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Broj stanovnika: 2,9 milijuna stanovnika</a:t>
            </a:r>
            <a:endParaRPr lang="hr-HR" sz="24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hr-HR" sz="24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Glavni grad: Vilnius</a:t>
            </a:r>
            <a:endParaRPr lang="hr-HR" sz="24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hr-HR" sz="24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Valuta: euro, €</a:t>
            </a:r>
            <a:endParaRPr lang="hr-HR" sz="24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hr-HR" sz="24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Službeni jezik: litavski jezik</a:t>
            </a:r>
            <a:endParaRPr lang="hr-HR" sz="24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hr-HR" sz="24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Prosječne temperature: </a:t>
            </a:r>
            <a:endParaRPr lang="hr-HR" sz="2400" b="0" strike="noStrike" spc="-1" dirty="0">
              <a:solidFill>
                <a:srgbClr val="000000"/>
              </a:solidFill>
              <a:latin typeface="Arial"/>
            </a:endParaRPr>
          </a:p>
          <a:p>
            <a:pPr lvl="1"/>
            <a:r>
              <a:rPr lang="hr-HR" sz="20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obala: -3°C – 16°C</a:t>
            </a:r>
            <a:endParaRPr lang="hr-HR" sz="2000" b="0" strike="noStrike" spc="-1" dirty="0">
              <a:solidFill>
                <a:srgbClr val="000000"/>
              </a:solidFill>
              <a:latin typeface="Arial"/>
            </a:endParaRPr>
          </a:p>
          <a:p>
            <a:pPr lvl="1"/>
            <a:r>
              <a:rPr lang="hr-HR" sz="20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unutrašnjost: - 6°C – 18°C</a:t>
            </a:r>
          </a:p>
          <a:p>
            <a:pPr marL="228600" lvl="1" indent="0">
              <a:buNone/>
            </a:pPr>
            <a:endParaRPr lang="hr-HR" sz="2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hr-HR" sz="24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Nacionalna životinja: bijela roda</a:t>
            </a:r>
            <a:endParaRPr lang="hr-HR" sz="24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hr-HR" sz="24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Nacionalna biljka: </a:t>
            </a:r>
            <a:r>
              <a:rPr lang="hr-HR" sz="2400" b="0" strike="noStrike" spc="-1" dirty="0" err="1">
                <a:solidFill>
                  <a:srgbClr val="000000"/>
                </a:solidFill>
                <a:latin typeface="Trebuchet MS"/>
                <a:ea typeface="DejaVu Sans"/>
              </a:rPr>
              <a:t>rutvica</a:t>
            </a:r>
            <a:endParaRPr lang="hr-HR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121A6C9-81F7-EAB9-99F0-D96E0A417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LITAVSKI JEZIK</a:t>
            </a:r>
            <a:br>
              <a:rPr lang="hr-HR" dirty="0"/>
            </a:br>
            <a:r>
              <a:rPr lang="hr-HR" dirty="0"/>
              <a:t>(</a:t>
            </a:r>
            <a:r>
              <a:rPr lang="lt-LT" dirty="0"/>
              <a:t>Lietuvių kalba</a:t>
            </a:r>
            <a:r>
              <a:rPr lang="hr-HR" dirty="0"/>
              <a:t>)</a:t>
            </a:r>
          </a:p>
        </p:txBody>
      </p:sp>
      <p:sp>
        <p:nvSpPr>
          <p:cNvPr id="8" name="Rezervirano mjesto sadržaja 7">
            <a:extLst>
              <a:ext uri="{FF2B5EF4-FFF2-40B4-BE49-F238E27FC236}">
                <a16:creationId xmlns:a16="http://schemas.microsoft.com/office/drawing/2014/main" id="{3991A47B-5D66-8321-9B4D-C12AEF1D8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800" dirty="0">
                <a:hlinkClick r:id="rId2"/>
              </a:rPr>
              <a:t>Zanimljivosti</a:t>
            </a:r>
            <a:endParaRPr lang="hr-HR" sz="2800" dirty="0"/>
          </a:p>
          <a:p>
            <a:endParaRPr lang="hr-HR" dirty="0"/>
          </a:p>
          <a:p>
            <a:endParaRPr lang="hr-HR" dirty="0"/>
          </a:p>
        </p:txBody>
      </p:sp>
      <p:graphicFrame>
        <p:nvGraphicFramePr>
          <p:cNvPr id="9" name="Rezervirano mjesto sadržaja 5">
            <a:extLst>
              <a:ext uri="{FF2B5EF4-FFF2-40B4-BE49-F238E27FC236}">
                <a16:creationId xmlns:a16="http://schemas.microsoft.com/office/drawing/2014/main" id="{B3414634-0077-E183-9266-72E1C9F21E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0461315"/>
              </p:ext>
            </p:extLst>
          </p:nvPr>
        </p:nvGraphicFramePr>
        <p:xfrm>
          <a:off x="3115685" y="3350616"/>
          <a:ext cx="5960630" cy="3122460"/>
        </p:xfrm>
        <a:graphic>
          <a:graphicData uri="http://schemas.openxmlformats.org/drawingml/2006/table">
            <a:tbl>
              <a:tblPr/>
              <a:tblGrid>
                <a:gridCol w="2980315">
                  <a:extLst>
                    <a:ext uri="{9D8B030D-6E8A-4147-A177-3AD203B41FA5}">
                      <a16:colId xmlns:a16="http://schemas.microsoft.com/office/drawing/2014/main" val="1370226575"/>
                    </a:ext>
                  </a:extLst>
                </a:gridCol>
                <a:gridCol w="2980315">
                  <a:extLst>
                    <a:ext uri="{9D8B030D-6E8A-4147-A177-3AD203B41FA5}">
                      <a16:colId xmlns:a16="http://schemas.microsoft.com/office/drawing/2014/main" val="4231983802"/>
                    </a:ext>
                  </a:extLst>
                </a:gridCol>
              </a:tblGrid>
              <a:tr h="281998">
                <a:tc>
                  <a:txBody>
                    <a:bodyPr/>
                    <a:lstStyle/>
                    <a:p>
                      <a:pPr algn="ctr"/>
                      <a:r>
                        <a:rPr lang="hr-HR" sz="1400">
                          <a:effectLst/>
                        </a:rPr>
                        <a:t>broj</a:t>
                      </a:r>
                    </a:p>
                  </a:txBody>
                  <a:tcPr marL="70499" marR="70499" marT="35250" marB="352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>
                          <a:effectLst/>
                        </a:rPr>
                        <a:t>litavski</a:t>
                      </a:r>
                    </a:p>
                  </a:txBody>
                  <a:tcPr marL="70499" marR="70499" marT="35250" marB="352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984094"/>
                  </a:ext>
                </a:extLst>
              </a:tr>
              <a:tr h="281998">
                <a:tc>
                  <a:txBody>
                    <a:bodyPr/>
                    <a:lstStyle/>
                    <a:p>
                      <a:r>
                        <a:rPr lang="hr-HR" sz="1400">
                          <a:effectLst/>
                        </a:rPr>
                        <a:t>1</a:t>
                      </a:r>
                    </a:p>
                  </a:txBody>
                  <a:tcPr marL="70499" marR="70499" marT="35250" marB="352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400">
                          <a:effectLst/>
                        </a:rPr>
                        <a:t>vienas</a:t>
                      </a:r>
                    </a:p>
                  </a:txBody>
                  <a:tcPr marL="70499" marR="70499" marT="35250" marB="352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703754"/>
                  </a:ext>
                </a:extLst>
              </a:tr>
              <a:tr h="281998">
                <a:tc>
                  <a:txBody>
                    <a:bodyPr/>
                    <a:lstStyle/>
                    <a:p>
                      <a:r>
                        <a:rPr lang="hr-HR" sz="1400">
                          <a:effectLst/>
                        </a:rPr>
                        <a:t>2</a:t>
                      </a:r>
                    </a:p>
                  </a:txBody>
                  <a:tcPr marL="70499" marR="70499" marT="35250" marB="352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400">
                          <a:effectLst/>
                        </a:rPr>
                        <a:t>du, dvi</a:t>
                      </a:r>
                    </a:p>
                  </a:txBody>
                  <a:tcPr marL="70499" marR="70499" marT="35250" marB="352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872664"/>
                  </a:ext>
                </a:extLst>
              </a:tr>
              <a:tr h="281998">
                <a:tc>
                  <a:txBody>
                    <a:bodyPr/>
                    <a:lstStyle/>
                    <a:p>
                      <a:r>
                        <a:rPr lang="hr-HR" sz="1400">
                          <a:effectLst/>
                        </a:rPr>
                        <a:t>3</a:t>
                      </a:r>
                    </a:p>
                  </a:txBody>
                  <a:tcPr marL="70499" marR="70499" marT="35250" marB="352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400">
                          <a:effectLst/>
                        </a:rPr>
                        <a:t>trys</a:t>
                      </a:r>
                    </a:p>
                  </a:txBody>
                  <a:tcPr marL="70499" marR="70499" marT="35250" marB="352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128062"/>
                  </a:ext>
                </a:extLst>
              </a:tr>
              <a:tr h="281998">
                <a:tc>
                  <a:txBody>
                    <a:bodyPr/>
                    <a:lstStyle/>
                    <a:p>
                      <a:r>
                        <a:rPr lang="hr-HR" sz="1400">
                          <a:effectLst/>
                        </a:rPr>
                        <a:t>4</a:t>
                      </a:r>
                    </a:p>
                  </a:txBody>
                  <a:tcPr marL="70499" marR="70499" marT="35250" marB="352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400">
                          <a:effectLst/>
                        </a:rPr>
                        <a:t>keturi, keturios</a:t>
                      </a:r>
                    </a:p>
                  </a:txBody>
                  <a:tcPr marL="70499" marR="70499" marT="35250" marB="352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579324"/>
                  </a:ext>
                </a:extLst>
              </a:tr>
              <a:tr h="281998">
                <a:tc>
                  <a:txBody>
                    <a:bodyPr/>
                    <a:lstStyle/>
                    <a:p>
                      <a:r>
                        <a:rPr lang="hr-HR" sz="1400">
                          <a:effectLst/>
                        </a:rPr>
                        <a:t>5</a:t>
                      </a:r>
                    </a:p>
                  </a:txBody>
                  <a:tcPr marL="70499" marR="70499" marT="35250" marB="352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400">
                          <a:effectLst/>
                        </a:rPr>
                        <a:t>penki, penkios</a:t>
                      </a:r>
                    </a:p>
                  </a:txBody>
                  <a:tcPr marL="70499" marR="70499" marT="35250" marB="352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687083"/>
                  </a:ext>
                </a:extLst>
              </a:tr>
              <a:tr h="281998">
                <a:tc>
                  <a:txBody>
                    <a:bodyPr/>
                    <a:lstStyle/>
                    <a:p>
                      <a:r>
                        <a:rPr lang="hr-HR" sz="1400">
                          <a:effectLst/>
                        </a:rPr>
                        <a:t>6</a:t>
                      </a:r>
                    </a:p>
                  </a:txBody>
                  <a:tcPr marL="70499" marR="70499" marT="35250" marB="352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400">
                          <a:effectLst/>
                        </a:rPr>
                        <a:t>šeši, šešios</a:t>
                      </a:r>
                    </a:p>
                  </a:txBody>
                  <a:tcPr marL="70499" marR="70499" marT="35250" marB="352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3181640"/>
                  </a:ext>
                </a:extLst>
              </a:tr>
              <a:tr h="281998">
                <a:tc>
                  <a:txBody>
                    <a:bodyPr/>
                    <a:lstStyle/>
                    <a:p>
                      <a:r>
                        <a:rPr lang="hr-HR" sz="1400">
                          <a:effectLst/>
                        </a:rPr>
                        <a:t>7</a:t>
                      </a:r>
                    </a:p>
                  </a:txBody>
                  <a:tcPr marL="70499" marR="70499" marT="35250" marB="352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400">
                          <a:effectLst/>
                        </a:rPr>
                        <a:t>septyni, septynios</a:t>
                      </a:r>
                    </a:p>
                  </a:txBody>
                  <a:tcPr marL="70499" marR="70499" marT="35250" marB="352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720092"/>
                  </a:ext>
                </a:extLst>
              </a:tr>
              <a:tr h="281998">
                <a:tc>
                  <a:txBody>
                    <a:bodyPr/>
                    <a:lstStyle/>
                    <a:p>
                      <a:r>
                        <a:rPr lang="hr-HR" sz="1400">
                          <a:effectLst/>
                        </a:rPr>
                        <a:t>8</a:t>
                      </a:r>
                    </a:p>
                  </a:txBody>
                  <a:tcPr marL="70499" marR="70499" marT="35250" marB="352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400">
                          <a:effectLst/>
                        </a:rPr>
                        <a:t>aštuoni, aštuonios</a:t>
                      </a:r>
                    </a:p>
                  </a:txBody>
                  <a:tcPr marL="70499" marR="70499" marT="35250" marB="352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37392"/>
                  </a:ext>
                </a:extLst>
              </a:tr>
              <a:tr h="281998">
                <a:tc>
                  <a:txBody>
                    <a:bodyPr/>
                    <a:lstStyle/>
                    <a:p>
                      <a:r>
                        <a:rPr lang="hr-HR" sz="1400">
                          <a:effectLst/>
                        </a:rPr>
                        <a:t>9</a:t>
                      </a:r>
                    </a:p>
                  </a:txBody>
                  <a:tcPr marL="70499" marR="70499" marT="35250" marB="352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400">
                          <a:effectLst/>
                        </a:rPr>
                        <a:t>devyni, devynios</a:t>
                      </a:r>
                    </a:p>
                  </a:txBody>
                  <a:tcPr marL="70499" marR="70499" marT="35250" marB="352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3369879"/>
                  </a:ext>
                </a:extLst>
              </a:tr>
              <a:tr h="281998">
                <a:tc>
                  <a:txBody>
                    <a:bodyPr/>
                    <a:lstStyle/>
                    <a:p>
                      <a:r>
                        <a:rPr lang="hr-HR" sz="1400">
                          <a:effectLst/>
                        </a:rPr>
                        <a:t>10</a:t>
                      </a:r>
                    </a:p>
                  </a:txBody>
                  <a:tcPr marL="70499" marR="70499" marT="35250" marB="352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400" dirty="0" err="1">
                          <a:effectLst/>
                        </a:rPr>
                        <a:t>dešimt</a:t>
                      </a:r>
                      <a:endParaRPr lang="hr-HR" sz="1400" dirty="0">
                        <a:effectLst/>
                      </a:endParaRPr>
                    </a:p>
                  </a:txBody>
                  <a:tcPr marL="70499" marR="70499" marT="35250" marB="352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1640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495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2118409-3589-1055-0173-F5BA36EB4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NACIONALNI SIMBOLI</a:t>
            </a:r>
          </a:p>
        </p:txBody>
      </p:sp>
      <p:pic>
        <p:nvPicPr>
          <p:cNvPr id="6" name="Rezervirano mjesto sadržaja 8">
            <a:extLst>
              <a:ext uri="{FF2B5EF4-FFF2-40B4-BE49-F238E27FC236}">
                <a16:creationId xmlns:a16="http://schemas.microsoft.com/office/drawing/2014/main" id="{E1706FC8-99E0-7CA8-2D4E-5C854DD462D0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6375264" y="2353500"/>
            <a:ext cx="3585600" cy="2151000"/>
          </a:xfrm>
          <a:prstGeom prst="rect">
            <a:avLst/>
          </a:prstGeom>
          <a:ln w="0">
            <a:noFill/>
          </a:ln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009943BD-118D-EA90-04F1-1119D0341CE8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4128868" y="4224777"/>
            <a:ext cx="1784880" cy="2151000"/>
          </a:xfrm>
          <a:prstGeom prst="rect">
            <a:avLst/>
          </a:prstGeom>
          <a:ln w="0">
            <a:noFill/>
          </a:ln>
        </p:spPr>
      </p:pic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5D052AB3-998D-2595-D866-7115F4529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085" y="2366128"/>
            <a:ext cx="11566688" cy="427976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endParaRPr lang="hr-HR" sz="1400" b="0" strike="noStrike" spc="-1" dirty="0">
              <a:solidFill>
                <a:srgbClr val="000000"/>
              </a:solidFill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lang="en-US" sz="1800" b="1" strike="noStrike" spc="-1" dirty="0">
                <a:solidFill>
                  <a:srgbClr val="000000"/>
                </a:solidFill>
                <a:latin typeface="Trebuchet MS"/>
              </a:rPr>
              <a:t>ZASTAVA:</a:t>
            </a:r>
            <a:endParaRPr lang="hr-HR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US" sz="1800" b="0" strike="noStrike" spc="-1" dirty="0" err="1">
                <a:solidFill>
                  <a:srgbClr val="000000"/>
                </a:solidFill>
                <a:latin typeface="Trebuchet MS"/>
              </a:rPr>
              <a:t>žuta</a:t>
            </a:r>
            <a:r>
              <a:rPr lang="en-US" sz="1800" b="0" strike="noStrike" spc="-1" dirty="0">
                <a:solidFill>
                  <a:srgbClr val="000000"/>
                </a:solidFill>
                <a:latin typeface="Trebuchet M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Trebuchet MS"/>
              </a:rPr>
              <a:t>boja</a:t>
            </a:r>
            <a:r>
              <a:rPr lang="en-US" sz="1800" b="0" strike="noStrike" spc="-1" dirty="0">
                <a:solidFill>
                  <a:srgbClr val="000000"/>
                </a:solidFill>
                <a:latin typeface="Trebuchet M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Trebuchet MS"/>
              </a:rPr>
              <a:t>simbolizira</a:t>
            </a:r>
            <a:r>
              <a:rPr lang="en-US" sz="1800" b="0" strike="noStrike" spc="-1" dirty="0">
                <a:solidFill>
                  <a:srgbClr val="000000"/>
                </a:solidFill>
                <a:latin typeface="Trebuchet M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Trebuchet MS"/>
              </a:rPr>
              <a:t>brončana</a:t>
            </a:r>
            <a:r>
              <a:rPr lang="en-US" sz="1800" b="0" strike="noStrike" spc="-1" dirty="0">
                <a:solidFill>
                  <a:srgbClr val="000000"/>
                </a:solidFill>
                <a:latin typeface="Trebuchet M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Trebuchet MS"/>
              </a:rPr>
              <a:t>polja</a:t>
            </a:r>
            <a:r>
              <a:rPr lang="en-US" sz="1800" b="0" strike="noStrike" spc="-1" dirty="0">
                <a:solidFill>
                  <a:srgbClr val="000000"/>
                </a:solidFill>
                <a:latin typeface="Trebuchet M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Trebuchet MS"/>
              </a:rPr>
              <a:t>Litve</a:t>
            </a:r>
            <a:endParaRPr lang="hr-HR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US" sz="1800" b="0" strike="noStrike" spc="-1" dirty="0" err="1">
                <a:solidFill>
                  <a:srgbClr val="000000"/>
                </a:solidFill>
                <a:latin typeface="Trebuchet MS"/>
              </a:rPr>
              <a:t>zelena</a:t>
            </a:r>
            <a:r>
              <a:rPr lang="en-US" sz="1800" b="0" strike="noStrike" spc="-1" dirty="0">
                <a:solidFill>
                  <a:srgbClr val="000000"/>
                </a:solidFill>
                <a:latin typeface="Trebuchet M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Trebuchet MS"/>
              </a:rPr>
              <a:t>simbolizira</a:t>
            </a:r>
            <a:r>
              <a:rPr lang="en-US" sz="1800" b="0" strike="noStrike" spc="-1" dirty="0">
                <a:solidFill>
                  <a:srgbClr val="000000"/>
                </a:solidFill>
                <a:latin typeface="Trebuchet M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Trebuchet MS"/>
              </a:rPr>
              <a:t>zelenu</a:t>
            </a:r>
            <a:r>
              <a:rPr lang="en-US" sz="1800" b="0" strike="noStrike" spc="-1" dirty="0">
                <a:solidFill>
                  <a:srgbClr val="000000"/>
                </a:solidFill>
                <a:latin typeface="Trebuchet M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Trebuchet MS"/>
              </a:rPr>
              <a:t>prirodu</a:t>
            </a:r>
            <a:endParaRPr lang="hr-HR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US" sz="1800" b="0" strike="noStrike" spc="-1" dirty="0" err="1">
                <a:solidFill>
                  <a:srgbClr val="000000"/>
                </a:solidFill>
                <a:latin typeface="Trebuchet MS"/>
              </a:rPr>
              <a:t>crvena</a:t>
            </a:r>
            <a:r>
              <a:rPr lang="en-US" sz="1800" b="0" strike="noStrike" spc="-1" dirty="0">
                <a:solidFill>
                  <a:srgbClr val="000000"/>
                </a:solidFill>
                <a:latin typeface="Trebuchet M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Trebuchet MS"/>
              </a:rPr>
              <a:t>simbolizira</a:t>
            </a:r>
            <a:r>
              <a:rPr lang="en-US" sz="1800" b="0" strike="noStrike" spc="-1" dirty="0">
                <a:solidFill>
                  <a:srgbClr val="000000"/>
                </a:solidFill>
                <a:latin typeface="Trebuchet M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Trebuchet MS"/>
              </a:rPr>
              <a:t>svu</a:t>
            </a:r>
            <a:r>
              <a:rPr lang="en-US" sz="1800" b="0" strike="noStrike" spc="-1" dirty="0">
                <a:solidFill>
                  <a:srgbClr val="000000"/>
                </a:solidFill>
                <a:latin typeface="Trebuchet M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Trebuchet MS"/>
              </a:rPr>
              <a:t>krv</a:t>
            </a:r>
            <a:r>
              <a:rPr lang="en-US" sz="1800" b="0" strike="noStrike" spc="-1" dirty="0">
                <a:solidFill>
                  <a:srgbClr val="000000"/>
                </a:solidFill>
                <a:latin typeface="Trebuchet M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Trebuchet MS"/>
              </a:rPr>
              <a:t>koja</a:t>
            </a:r>
            <a:r>
              <a:rPr lang="en-US" sz="1800" b="0" strike="noStrike" spc="-1" dirty="0">
                <a:solidFill>
                  <a:srgbClr val="000000"/>
                </a:solidFill>
                <a:latin typeface="Trebuchet MS"/>
              </a:rPr>
              <a:t> se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Trebuchet MS"/>
              </a:rPr>
              <a:t>prolila</a:t>
            </a:r>
            <a:r>
              <a:rPr lang="en-US" sz="1800" b="0" strike="noStrike" spc="-1" dirty="0">
                <a:solidFill>
                  <a:srgbClr val="000000"/>
                </a:solidFill>
                <a:latin typeface="Trebuchet MS"/>
              </a:rPr>
              <a:t> za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Trebuchet MS"/>
              </a:rPr>
              <a:t>Litvu</a:t>
            </a:r>
            <a:endParaRPr lang="hr-HR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hr-HR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lang="en-US" sz="1800" b="1" strike="noStrike" spc="-1" dirty="0">
                <a:solidFill>
                  <a:srgbClr val="000000"/>
                </a:solidFill>
                <a:latin typeface="Trebuchet MS"/>
              </a:rPr>
              <a:t>GRB:</a:t>
            </a:r>
            <a:endParaRPr lang="hr-HR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US" sz="1800" b="0" strike="noStrike" spc="-1" dirty="0" err="1">
                <a:solidFill>
                  <a:srgbClr val="000000"/>
                </a:solidFill>
                <a:latin typeface="Trebuchet MS"/>
              </a:rPr>
              <a:t>bijeli</a:t>
            </a:r>
            <a:r>
              <a:rPr lang="en-US" sz="1800" b="0" strike="noStrike" spc="-1" dirty="0">
                <a:solidFill>
                  <a:srgbClr val="000000"/>
                </a:solidFill>
                <a:latin typeface="Trebuchet MS"/>
              </a:rPr>
              <a:t> </a:t>
            </a:r>
            <a:r>
              <a:rPr lang="hr-HR" sz="1800" b="0" strike="noStrike" spc="-1" dirty="0">
                <a:solidFill>
                  <a:srgbClr val="000000"/>
                </a:solidFill>
                <a:latin typeface="Trebuchet MS"/>
              </a:rPr>
              <a:t>vitez</a:t>
            </a:r>
            <a:r>
              <a:rPr lang="en-US" sz="1800" b="0" strike="noStrike" spc="-1" dirty="0">
                <a:solidFill>
                  <a:srgbClr val="000000"/>
                </a:solidFill>
                <a:latin typeface="Trebuchet M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Trebuchet MS"/>
              </a:rPr>
              <a:t>na</a:t>
            </a:r>
            <a:r>
              <a:rPr lang="en-US" sz="1800" b="0" strike="noStrike" spc="-1" dirty="0">
                <a:solidFill>
                  <a:srgbClr val="000000"/>
                </a:solidFill>
                <a:latin typeface="Trebuchet M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Trebuchet MS"/>
              </a:rPr>
              <a:t>crvenom</a:t>
            </a:r>
            <a:r>
              <a:rPr lang="en-US" sz="1800" b="0" strike="noStrike" spc="-1" dirty="0">
                <a:solidFill>
                  <a:srgbClr val="000000"/>
                </a:solidFill>
                <a:latin typeface="Trebuchet M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Trebuchet MS"/>
              </a:rPr>
              <a:t>polju</a:t>
            </a:r>
            <a:endParaRPr lang="hr-HR" sz="1400" b="0" strike="noStrike" spc="-1" dirty="0">
              <a:solidFill>
                <a:srgbClr val="000000"/>
              </a:solidFill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endParaRPr lang="hr-HR" sz="1800" b="1" strike="noStrike" spc="-1" dirty="0">
              <a:solidFill>
                <a:srgbClr val="000000"/>
              </a:solidFill>
              <a:latin typeface="Trebuchet MS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lang="en-US" sz="1800" b="1" strike="noStrike" spc="-1" dirty="0">
                <a:solidFill>
                  <a:srgbClr val="000000"/>
                </a:solidFill>
                <a:latin typeface="Trebuchet MS"/>
              </a:rPr>
              <a:t>HIMNA:</a:t>
            </a:r>
            <a:endParaRPr lang="hr-HR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US" sz="1800" b="0" strike="noStrike" spc="-1" dirty="0">
                <a:solidFill>
                  <a:srgbClr val="000000"/>
                </a:solidFill>
                <a:latin typeface="Trebuchet MS"/>
              </a:rPr>
              <a:t>"</a:t>
            </a:r>
            <a:r>
              <a:rPr lang="en-US" sz="1800" b="0" u="sng" strike="noStrike" spc="-1" dirty="0" err="1">
                <a:solidFill>
                  <a:srgbClr val="000000"/>
                </a:solidFill>
                <a:uFillTx/>
                <a:latin typeface="Trebuchet MS"/>
                <a:hlinkClick r:id="rId4"/>
              </a:rPr>
              <a:t>Tautiška</a:t>
            </a:r>
            <a:r>
              <a:rPr lang="en-US" sz="1800" b="0" u="sng" strike="noStrike" spc="-1" dirty="0">
                <a:solidFill>
                  <a:srgbClr val="000000"/>
                </a:solidFill>
                <a:uFillTx/>
                <a:latin typeface="Trebuchet MS"/>
                <a:hlinkClick r:id="rId4"/>
              </a:rPr>
              <a:t> </a:t>
            </a:r>
            <a:r>
              <a:rPr lang="en-US" sz="1800" b="0" u="sng" strike="noStrike" spc="-1" dirty="0" err="1">
                <a:solidFill>
                  <a:srgbClr val="000000"/>
                </a:solidFill>
                <a:uFillTx/>
                <a:latin typeface="Trebuchet MS"/>
                <a:hlinkClick r:id="rId4"/>
              </a:rPr>
              <a:t>giesmė</a:t>
            </a:r>
            <a:r>
              <a:rPr lang="en-US" sz="1800" b="0" strike="noStrike" spc="-1" dirty="0">
                <a:solidFill>
                  <a:srgbClr val="000000"/>
                </a:solidFill>
                <a:latin typeface="Trebuchet MS"/>
              </a:rPr>
              <a:t>" = „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Trebuchet MS"/>
              </a:rPr>
              <a:t>Pjesma</a:t>
            </a:r>
            <a:r>
              <a:rPr lang="en-US" sz="1800" b="0" strike="noStrike" spc="-1" dirty="0">
                <a:solidFill>
                  <a:srgbClr val="000000"/>
                </a:solidFill>
                <a:latin typeface="Trebuchet M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Trebuchet MS"/>
              </a:rPr>
              <a:t>naroda</a:t>
            </a:r>
            <a:r>
              <a:rPr lang="en-US" sz="1800" b="0" strike="noStrike" spc="-1" dirty="0">
                <a:solidFill>
                  <a:srgbClr val="000000"/>
                </a:solidFill>
                <a:latin typeface="Trebuchet MS"/>
              </a:rPr>
              <a:t>” </a:t>
            </a:r>
            <a:endParaRPr lang="hr-HR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hr-HR" sz="1800" b="0" strike="noStrike" spc="-1" dirty="0">
              <a:solidFill>
                <a:srgbClr val="000000"/>
              </a:solidFill>
              <a:latin typeface="Arial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15252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70A3ACC-3243-D536-9CD7-4D5B1C60B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b="0" strike="noStrike" spc="-1" dirty="0">
                <a:solidFill>
                  <a:srgbClr val="000000"/>
                </a:solidFill>
                <a:latin typeface="Trebuchet MS"/>
              </a:rPr>
              <a:t>Česta litavska imena i prezimena</a:t>
            </a:r>
            <a:br>
              <a:rPr lang="lt-LT" dirty="0"/>
            </a:br>
            <a:r>
              <a:rPr lang="lt-LT" sz="2800" b="0" strike="noStrike" spc="-1" dirty="0">
                <a:solidFill>
                  <a:srgbClr val="000000"/>
                </a:solidFill>
                <a:latin typeface="Trebuchet MS"/>
              </a:rPr>
              <a:t>(vardas ir pavardė)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B9C8945-9DDD-F2FF-4A36-3A1E492C0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391" y="2468296"/>
            <a:ext cx="10846342" cy="3913049"/>
          </a:xfrm>
        </p:spPr>
        <p:txBody>
          <a:bodyPr>
            <a:normAutofit/>
          </a:bodyPr>
          <a:lstStyle/>
          <a:p>
            <a:r>
              <a:rPr lang="lt-LT" dirty="0"/>
              <a:t>muška: Jonas, Vytautas, Antanas, Tomas, Juozas, Mindaugas, Kęstutis, Darius, Andrius, Saulius, Matas, Lukas, Nojus, Kajus, Dovydas, Dominykas, Mantas, Rokas, Jokūbas, Augustas</a:t>
            </a:r>
          </a:p>
          <a:p>
            <a:endParaRPr lang="lt-LT" dirty="0"/>
          </a:p>
          <a:p>
            <a:r>
              <a:rPr lang="lt-LT" dirty="0"/>
              <a:t>ženska: Ona, Irena, Janina, Kristina, Danutė, Lina, Regina, Aldona, Rasa, Daiva, Emilija, Gabija, Urtė, Ugnė, Gabrielė, Kamilė, Austėja, Goda, Ieva, Viltė</a:t>
            </a:r>
          </a:p>
          <a:p>
            <a:endParaRPr lang="lt-LT" dirty="0"/>
          </a:p>
          <a:p>
            <a:r>
              <a:rPr lang="lt-LT" dirty="0"/>
              <a:t>prezimena: 1.</a:t>
            </a:r>
            <a:r>
              <a:rPr lang="hr-HR" dirty="0"/>
              <a:t> </a:t>
            </a:r>
            <a:r>
              <a:rPr lang="lt-LT" dirty="0"/>
              <a:t>Kazlauskas, 2.</a:t>
            </a:r>
            <a:r>
              <a:rPr lang="hr-HR" dirty="0"/>
              <a:t> </a:t>
            </a:r>
            <a:r>
              <a:rPr lang="lt-LT" dirty="0"/>
              <a:t>Petrauskas</a:t>
            </a:r>
          </a:p>
          <a:p>
            <a:pPr marL="0" indent="0">
              <a:buNone/>
            </a:pPr>
            <a:r>
              <a:rPr lang="lt-LT" dirty="0"/>
              <a:t>Aleksas, Aleksandras, Andrius, Dionizas, Eugenijus, Ipolitas, Jeronimas, Jurgis, Kipras,   Kristupas, Leonidas, Petras, Steponas, Zenonas, Budrys, Girdenis, Tylenis, Vilkas, Amantas, Bukantas, Rimgaila, Vizgirda, Tarvydas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59788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3818454-55BA-2289-5A13-28CA633EC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0" strike="noStrike" spc="-1" dirty="0" err="1">
                <a:solidFill>
                  <a:srgbClr val="000000"/>
                </a:solidFill>
                <a:latin typeface="Trebuchet MS"/>
              </a:rPr>
              <a:t>Kęstutis</a:t>
            </a:r>
            <a:r>
              <a:rPr lang="en-US" sz="2800" b="0" strike="noStrike" spc="-1" dirty="0">
                <a:solidFill>
                  <a:srgbClr val="000000"/>
                </a:solidFill>
                <a:latin typeface="Trebuchet MS"/>
              </a:rPr>
              <a:t> </a:t>
            </a:r>
            <a:r>
              <a:rPr lang="en-US" sz="2800" b="0" strike="noStrike" spc="-1" dirty="0" err="1">
                <a:solidFill>
                  <a:srgbClr val="000000"/>
                </a:solidFill>
                <a:latin typeface="Trebuchet MS"/>
              </a:rPr>
              <a:t>Kasparavičius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FF59061-73B6-110C-F09A-720E703D7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332021"/>
            <a:ext cx="7729728" cy="4054716"/>
          </a:xfrm>
        </p:spPr>
        <p:txBody>
          <a:bodyPr>
            <a:normAutofit fontScale="92500" lnSpcReduction="20000"/>
          </a:bodyPr>
          <a:lstStyle/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lang="en-US" sz="2400" b="0" strike="noStrike" spc="-1" dirty="0" err="1">
                <a:solidFill>
                  <a:srgbClr val="000000"/>
                </a:solidFill>
                <a:latin typeface="Trebuchet MS"/>
              </a:rPr>
              <a:t>Poznati</a:t>
            </a:r>
            <a:r>
              <a:rPr lang="en-US" sz="2400" b="0" strike="noStrike" spc="-1" dirty="0">
                <a:solidFill>
                  <a:srgbClr val="000000"/>
                </a:solidFill>
                <a:latin typeface="Trebuchet MS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Trebuchet MS"/>
              </a:rPr>
              <a:t>litavski</a:t>
            </a:r>
            <a:r>
              <a:rPr lang="en-US" sz="2400" b="0" strike="noStrike" spc="-1" dirty="0">
                <a:solidFill>
                  <a:srgbClr val="000000"/>
                </a:solidFill>
                <a:latin typeface="Trebuchet MS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Trebuchet MS"/>
              </a:rPr>
              <a:t>pisac</a:t>
            </a:r>
            <a:r>
              <a:rPr lang="en-US" sz="2400" b="0" strike="noStrike" spc="-1" dirty="0">
                <a:solidFill>
                  <a:srgbClr val="000000"/>
                </a:solidFill>
                <a:latin typeface="Trebuchet MS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Trebuchet MS"/>
              </a:rPr>
              <a:t>i</a:t>
            </a:r>
            <a:r>
              <a:rPr lang="en-US" sz="2400" b="0" strike="noStrike" spc="-1" dirty="0">
                <a:solidFill>
                  <a:srgbClr val="000000"/>
                </a:solidFill>
                <a:latin typeface="Trebuchet MS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Trebuchet MS"/>
              </a:rPr>
              <a:t>ilustrator</a:t>
            </a:r>
            <a:r>
              <a:rPr lang="en-US" sz="2400" b="0" strike="noStrike" spc="-1" dirty="0">
                <a:solidFill>
                  <a:srgbClr val="000000"/>
                </a:solidFill>
                <a:latin typeface="Trebuchet MS"/>
              </a:rPr>
              <a:t> za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Trebuchet MS"/>
              </a:rPr>
              <a:t>djecu</a:t>
            </a:r>
            <a:r>
              <a:rPr lang="en-US" sz="2400" b="0" strike="noStrike" spc="-1" dirty="0">
                <a:solidFill>
                  <a:srgbClr val="000000"/>
                </a:solidFill>
                <a:latin typeface="Trebuchet MS"/>
              </a:rPr>
              <a:t> </a:t>
            </a:r>
            <a:endParaRPr lang="hr-HR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lang="en-US" sz="2400" b="0" strike="noStrike" spc="-1" dirty="0" err="1">
                <a:solidFill>
                  <a:srgbClr val="000000"/>
                </a:solidFill>
                <a:latin typeface="Trebuchet MS"/>
              </a:rPr>
              <a:t>Napisao</a:t>
            </a:r>
            <a:r>
              <a:rPr lang="en-US" sz="2400" b="0" strike="noStrike" spc="-1" dirty="0">
                <a:solidFill>
                  <a:srgbClr val="000000"/>
                </a:solidFill>
                <a:latin typeface="Trebuchet MS"/>
              </a:rPr>
              <a:t> je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Trebuchet MS"/>
              </a:rPr>
              <a:t>mnoge</a:t>
            </a:r>
            <a:r>
              <a:rPr lang="en-US" sz="2400" b="0" strike="noStrike" spc="-1" dirty="0">
                <a:solidFill>
                  <a:srgbClr val="000000"/>
                </a:solidFill>
                <a:latin typeface="Trebuchet MS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Trebuchet MS"/>
              </a:rPr>
              <a:t>priče</a:t>
            </a:r>
            <a:r>
              <a:rPr lang="en-US" sz="2400" b="0" strike="noStrike" spc="-1" dirty="0">
                <a:solidFill>
                  <a:srgbClr val="000000"/>
                </a:solidFill>
                <a:latin typeface="Trebuchet MS"/>
              </a:rPr>
              <a:t>, a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Trebuchet MS"/>
              </a:rPr>
              <a:t>ove</a:t>
            </a:r>
            <a:r>
              <a:rPr lang="en-US" sz="2400" b="0" strike="noStrike" spc="-1" dirty="0">
                <a:solidFill>
                  <a:srgbClr val="000000"/>
                </a:solidFill>
                <a:latin typeface="Trebuchet MS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Trebuchet MS"/>
              </a:rPr>
              <a:t>imamo</a:t>
            </a:r>
            <a:r>
              <a:rPr lang="en-US" sz="2400" b="0" strike="noStrike" spc="-1" dirty="0">
                <a:solidFill>
                  <a:srgbClr val="000000"/>
                </a:solidFill>
                <a:latin typeface="Trebuchet MS"/>
              </a:rPr>
              <a:t> u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Trebuchet MS"/>
              </a:rPr>
              <a:t>školskoj</a:t>
            </a:r>
            <a:r>
              <a:rPr lang="en-US" sz="2400" b="0" strike="noStrike" spc="-1" dirty="0">
                <a:solidFill>
                  <a:srgbClr val="000000"/>
                </a:solidFill>
                <a:latin typeface="Trebuchet MS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Trebuchet MS"/>
              </a:rPr>
              <a:t>knjižnici</a:t>
            </a:r>
            <a:r>
              <a:rPr lang="en-US" sz="2400" b="0" strike="noStrike" spc="-1" dirty="0">
                <a:solidFill>
                  <a:srgbClr val="000000"/>
                </a:solidFill>
                <a:latin typeface="Trebuchet MS"/>
              </a:rPr>
              <a:t>:</a:t>
            </a:r>
            <a:endParaRPr lang="hr-HR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685800" lvl="1" indent="-22788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000" b="0" strike="noStrike" spc="-1" dirty="0" err="1">
                <a:solidFill>
                  <a:srgbClr val="000000"/>
                </a:solidFill>
                <a:latin typeface="Trebuchet MS"/>
              </a:rPr>
              <a:t>Budalaste</a:t>
            </a:r>
            <a:r>
              <a:rPr lang="en-US" sz="2000" b="0" strike="noStrike" spc="-1" dirty="0">
                <a:solidFill>
                  <a:srgbClr val="000000"/>
                </a:solidFill>
                <a:latin typeface="Trebuchet MS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Trebuchet MS"/>
              </a:rPr>
              <a:t>priče</a:t>
            </a:r>
            <a:endParaRPr lang="hr-HR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685800" lvl="1" indent="-22788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000" b="0" strike="noStrike" spc="-1" dirty="0" err="1">
                <a:solidFill>
                  <a:srgbClr val="000000"/>
                </a:solidFill>
                <a:latin typeface="Trebuchet MS"/>
              </a:rPr>
              <a:t>Kratke</a:t>
            </a:r>
            <a:r>
              <a:rPr lang="en-US" sz="2000" b="0" strike="noStrike" spc="-1" dirty="0">
                <a:solidFill>
                  <a:srgbClr val="000000"/>
                </a:solidFill>
                <a:latin typeface="Trebuchet MS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Trebuchet MS"/>
              </a:rPr>
              <a:t>priče</a:t>
            </a:r>
            <a:endParaRPr lang="hr-HR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685800" lvl="1" indent="-22788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latin typeface="Trebuchet MS"/>
              </a:rPr>
              <a:t>Dan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Trebuchet MS"/>
              </a:rPr>
              <a:t>jagoda</a:t>
            </a:r>
            <a:endParaRPr lang="hr-HR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685800" lvl="1" indent="-22788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latin typeface="Trebuchet MS"/>
              </a:rPr>
              <a:t>Mala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Trebuchet MS"/>
              </a:rPr>
              <a:t>zima</a:t>
            </a:r>
            <a:endParaRPr lang="hr-HR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685800" lvl="1" indent="-22788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000" b="0" strike="noStrike" spc="-1" dirty="0" err="1">
                <a:solidFill>
                  <a:srgbClr val="000000"/>
                </a:solidFill>
                <a:latin typeface="Trebuchet MS"/>
              </a:rPr>
              <a:t>Vrtlar</a:t>
            </a:r>
            <a:r>
              <a:rPr lang="en-US" sz="2000" b="0" strike="noStrike" spc="-1" dirty="0">
                <a:solidFill>
                  <a:srgbClr val="000000"/>
                </a:solidFill>
                <a:latin typeface="Trebuchet MS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Trebuchet MS"/>
              </a:rPr>
              <a:t>Florijan</a:t>
            </a:r>
            <a:endParaRPr lang="hr-HR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685800" lvl="1" indent="-22788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000" b="0" strike="noStrike" spc="-1" dirty="0" err="1">
                <a:solidFill>
                  <a:srgbClr val="000000"/>
                </a:solidFill>
                <a:latin typeface="Trebuchet MS"/>
              </a:rPr>
              <a:t>Nestala</a:t>
            </a:r>
            <a:r>
              <a:rPr lang="en-US" sz="2000" b="0" strike="noStrike" spc="-1" dirty="0">
                <a:solidFill>
                  <a:srgbClr val="000000"/>
                </a:solidFill>
                <a:latin typeface="Trebuchet MS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Trebuchet MS"/>
              </a:rPr>
              <a:t>slika</a:t>
            </a:r>
            <a:endParaRPr lang="hr-HR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685800" lvl="1" indent="-22788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000" b="0" strike="noStrike" spc="-1" dirty="0" err="1">
                <a:solidFill>
                  <a:srgbClr val="000000"/>
                </a:solidFill>
                <a:latin typeface="Trebuchet MS"/>
              </a:rPr>
              <a:t>Bijeli</a:t>
            </a:r>
            <a:r>
              <a:rPr lang="en-US" sz="2000" b="0" strike="noStrike" spc="-1" dirty="0">
                <a:solidFill>
                  <a:srgbClr val="000000"/>
                </a:solidFill>
                <a:latin typeface="Trebuchet MS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Trebuchet MS"/>
              </a:rPr>
              <a:t>slon</a:t>
            </a:r>
            <a:endParaRPr lang="hr-HR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685800" lvl="1" indent="-22788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latin typeface="Trebuchet MS"/>
              </a:rPr>
              <a:t>Zec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Trebuchet MS"/>
              </a:rPr>
              <a:t>Mrkvus</a:t>
            </a:r>
            <a:r>
              <a:rPr lang="en-US" sz="2000" b="0" strike="noStrike" spc="-1" dirty="0">
                <a:solidFill>
                  <a:srgbClr val="000000"/>
                </a:solidFill>
                <a:latin typeface="Trebuchet MS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Trebuchet MS"/>
              </a:rPr>
              <a:t>Veliki</a:t>
            </a:r>
            <a:endParaRPr lang="hr-HR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685800" lvl="1" indent="-22788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000" b="0" strike="noStrike" spc="-1" dirty="0" err="1">
                <a:solidFill>
                  <a:srgbClr val="000000"/>
                </a:solidFill>
                <a:latin typeface="Trebuchet MS"/>
              </a:rPr>
              <a:t>Mačkica</a:t>
            </a:r>
            <a:r>
              <a:rPr lang="en-US" sz="2000" b="0" strike="noStrike" spc="-1" dirty="0">
                <a:solidFill>
                  <a:srgbClr val="000000"/>
                </a:solidFill>
                <a:latin typeface="Trebuchet MS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Trebuchet MS"/>
              </a:rPr>
              <a:t>iz</a:t>
            </a:r>
            <a:r>
              <a:rPr lang="en-US" sz="2000" b="0" strike="noStrike" spc="-1" dirty="0">
                <a:solidFill>
                  <a:srgbClr val="000000"/>
                </a:solidFill>
                <a:latin typeface="Trebuchet MS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Trebuchet MS"/>
              </a:rPr>
              <a:t>snova</a:t>
            </a:r>
            <a:endParaRPr lang="hr-HR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685800" lvl="1" indent="-22788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000" b="0" strike="noStrike" spc="-1" dirty="0" err="1">
                <a:solidFill>
                  <a:srgbClr val="000000"/>
                </a:solidFill>
                <a:latin typeface="Trebuchet MS"/>
              </a:rPr>
              <a:t>Medvjedovanje</a:t>
            </a:r>
            <a:endParaRPr lang="hr-HR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685800" lvl="1" indent="-22788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000" b="0" strike="noStrike" spc="-1" dirty="0" err="1">
                <a:solidFill>
                  <a:srgbClr val="000000"/>
                </a:solidFill>
                <a:latin typeface="Trebuchet MS"/>
              </a:rPr>
              <a:t>Lijenozemska</a:t>
            </a:r>
            <a:endParaRPr lang="hr-HR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685800" lvl="1" indent="-22788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000" b="0" strike="noStrike" spc="-1" dirty="0" err="1">
                <a:solidFill>
                  <a:srgbClr val="000000"/>
                </a:solidFill>
                <a:latin typeface="Trebuchet MS"/>
              </a:rPr>
              <a:t>Podvodna</a:t>
            </a:r>
            <a:r>
              <a:rPr lang="en-US" sz="2000" b="0" strike="noStrike" spc="-1" dirty="0">
                <a:solidFill>
                  <a:srgbClr val="000000"/>
                </a:solidFill>
                <a:latin typeface="Trebuchet MS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Trebuchet MS"/>
              </a:rPr>
              <a:t>priča</a:t>
            </a:r>
            <a:endParaRPr lang="hr-HR" sz="2000" b="0" strike="noStrike" spc="-1" dirty="0">
              <a:solidFill>
                <a:srgbClr val="000000"/>
              </a:solidFill>
              <a:latin typeface="Arial"/>
            </a:endParaRPr>
          </a:p>
          <a:p>
            <a:endParaRPr lang="hr-HR" dirty="0"/>
          </a:p>
        </p:txBody>
      </p:sp>
      <p:pic>
        <p:nvPicPr>
          <p:cNvPr id="4" name="Slika 4">
            <a:extLst>
              <a:ext uri="{FF2B5EF4-FFF2-40B4-BE49-F238E27FC236}">
                <a16:creationId xmlns:a16="http://schemas.microsoft.com/office/drawing/2014/main" id="{85362A64-6651-E588-958E-6BAA8F453FD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6887247" y="3082564"/>
            <a:ext cx="3073617" cy="3591613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401463760"/>
      </p:ext>
    </p:extLst>
  </p:cSld>
  <p:clrMapOvr>
    <a:masterClrMapping/>
  </p:clrMapOvr>
</p:sld>
</file>

<file path=ppt/theme/theme1.xml><?xml version="1.0" encoding="utf-8"?>
<a:theme xmlns:a="http://schemas.openxmlformats.org/drawingml/2006/main" name="Paket">
  <a:themeElements>
    <a:clrScheme name="Žuta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Pake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TM10001115[[fn=Paket]]</Template>
  <TotalTime>3541</TotalTime>
  <Words>466</Words>
  <Application>Microsoft Office PowerPoint</Application>
  <PresentationFormat>Široki zaslon</PresentationFormat>
  <Paragraphs>95</Paragraphs>
  <Slides>8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5" baseType="lpstr">
      <vt:lpstr>Arial</vt:lpstr>
      <vt:lpstr>Arial</vt:lpstr>
      <vt:lpstr>Calibri</vt:lpstr>
      <vt:lpstr>Gill Sans MT</vt:lpstr>
      <vt:lpstr>Times New Roman</vt:lpstr>
      <vt:lpstr>Trebuchet MS</vt:lpstr>
      <vt:lpstr>Paket</vt:lpstr>
      <vt:lpstr>Međunarodni projekt razmjene straničnika 2022./2023.</vt:lpstr>
      <vt:lpstr>Međunarodni projekt razmjene straničnika</vt:lpstr>
      <vt:lpstr>Naša škola-partner</vt:lpstr>
      <vt:lpstr>LITVA</vt:lpstr>
      <vt:lpstr>LITAVSKI JEZIK (Lietuvių kalba)</vt:lpstr>
      <vt:lpstr>NACIONALNI SIMBOLI</vt:lpstr>
      <vt:lpstr>Česta litavska imena i prezimena (vardas ir pavardė)</vt:lpstr>
      <vt:lpstr>Kęstutis Kasparavičius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razmjene straničnika 2019./20.</dc:title>
  <dc:subject/>
  <dc:creator>korisnik</dc:creator>
  <dc:description/>
  <cp:lastModifiedBy>Rahela Frelih</cp:lastModifiedBy>
  <cp:revision>330</cp:revision>
  <dcterms:created xsi:type="dcterms:W3CDTF">2019-10-07T09:16:34Z</dcterms:created>
  <dcterms:modified xsi:type="dcterms:W3CDTF">2022-10-07T10:25:41Z</dcterms:modified>
  <dc:language>hr-HR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Široki zaslon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8</vt:i4>
  </property>
</Properties>
</file>